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58" r:id="rId1"/>
  </p:sldMasterIdLst>
  <p:notesMasterIdLst>
    <p:notesMasterId r:id="rId42"/>
  </p:notesMasterIdLst>
  <p:handoutMasterIdLst>
    <p:handoutMasterId r:id="rId43"/>
  </p:handoutMasterIdLst>
  <p:sldIdLst>
    <p:sldId id="536" r:id="rId2"/>
    <p:sldId id="668" r:id="rId3"/>
    <p:sldId id="669" r:id="rId4"/>
    <p:sldId id="681" r:id="rId5"/>
    <p:sldId id="682" r:id="rId6"/>
    <p:sldId id="670" r:id="rId7"/>
    <p:sldId id="673" r:id="rId8"/>
    <p:sldId id="671" r:id="rId9"/>
    <p:sldId id="672" r:id="rId10"/>
    <p:sldId id="678" r:id="rId11"/>
    <p:sldId id="677" r:id="rId12"/>
    <p:sldId id="623" r:id="rId13"/>
    <p:sldId id="654" r:id="rId14"/>
    <p:sldId id="655" r:id="rId15"/>
    <p:sldId id="656" r:id="rId16"/>
    <p:sldId id="647" r:id="rId17"/>
    <p:sldId id="674" r:id="rId18"/>
    <p:sldId id="679" r:id="rId19"/>
    <p:sldId id="648" r:id="rId20"/>
    <p:sldId id="649" r:id="rId21"/>
    <p:sldId id="650" r:id="rId22"/>
    <p:sldId id="658" r:id="rId23"/>
    <p:sldId id="651" r:id="rId24"/>
    <p:sldId id="652" r:id="rId25"/>
    <p:sldId id="653" r:id="rId26"/>
    <p:sldId id="657" r:id="rId27"/>
    <p:sldId id="675" r:id="rId28"/>
    <p:sldId id="627" r:id="rId29"/>
    <p:sldId id="683" r:id="rId30"/>
    <p:sldId id="684" r:id="rId31"/>
    <p:sldId id="685" r:id="rId32"/>
    <p:sldId id="686" r:id="rId33"/>
    <p:sldId id="687" r:id="rId34"/>
    <p:sldId id="688" r:id="rId35"/>
    <p:sldId id="689" r:id="rId36"/>
    <p:sldId id="690" r:id="rId37"/>
    <p:sldId id="691" r:id="rId38"/>
    <p:sldId id="692" r:id="rId39"/>
    <p:sldId id="693" r:id="rId40"/>
    <p:sldId id="694" r:id="rId41"/>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820AC06-FC25-EB4A-AEA2-37B223562EFE}">
          <p14:sldIdLst>
            <p14:sldId id="536"/>
            <p14:sldId id="668"/>
            <p14:sldId id="669"/>
            <p14:sldId id="681"/>
            <p14:sldId id="682"/>
            <p14:sldId id="670"/>
            <p14:sldId id="673"/>
            <p14:sldId id="671"/>
            <p14:sldId id="672"/>
            <p14:sldId id="678"/>
            <p14:sldId id="677"/>
            <p14:sldId id="623"/>
            <p14:sldId id="654"/>
            <p14:sldId id="655"/>
            <p14:sldId id="656"/>
            <p14:sldId id="647"/>
            <p14:sldId id="674"/>
            <p14:sldId id="679"/>
            <p14:sldId id="648"/>
            <p14:sldId id="649"/>
            <p14:sldId id="650"/>
            <p14:sldId id="658"/>
            <p14:sldId id="651"/>
            <p14:sldId id="652"/>
            <p14:sldId id="653"/>
            <p14:sldId id="657"/>
            <p14:sldId id="675"/>
            <p14:sldId id="627"/>
            <p14:sldId id="683"/>
            <p14:sldId id="684"/>
            <p14:sldId id="685"/>
            <p14:sldId id="686"/>
            <p14:sldId id="687"/>
            <p14:sldId id="688"/>
            <p14:sldId id="689"/>
            <p14:sldId id="690"/>
            <p14:sldId id="691"/>
            <p14:sldId id="692"/>
            <p14:sldId id="693"/>
            <p14:sldId id="69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2" pos="2303">
          <p15:clr>
            <a:srgbClr val="A4A3A4"/>
          </p15:clr>
        </p15:guide>
        <p15:guide id="3" orient="horz" pos="302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566"/>
    <a:srgbClr val="CC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45" autoAdjust="0"/>
    <p:restoredTop sz="74242" autoAdjust="0"/>
  </p:normalViewPr>
  <p:slideViewPr>
    <p:cSldViewPr>
      <p:cViewPr varScale="1">
        <p:scale>
          <a:sx n="92" d="100"/>
          <a:sy n="92" d="100"/>
        </p:scale>
        <p:origin x="1808" y="176"/>
      </p:cViewPr>
      <p:guideLst/>
    </p:cSldViewPr>
  </p:slideViewPr>
  <p:notesTextViewPr>
    <p:cViewPr>
      <p:scale>
        <a:sx n="1" d="1"/>
        <a:sy n="1" d="1"/>
      </p:scale>
      <p:origin x="0" y="0"/>
    </p:cViewPr>
  </p:notesTextViewPr>
  <p:notesViewPr>
    <p:cSldViewPr>
      <p:cViewPr varScale="1">
        <p:scale>
          <a:sx n="67" d="100"/>
          <a:sy n="67" d="100"/>
        </p:scale>
        <p:origin x="2970" y="66"/>
      </p:cViewPr>
      <p:guideLst>
        <p:guide pos="2303"/>
        <p:guide orient="horz" pos="302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4143563" y="9119743"/>
            <a:ext cx="3169975" cy="479813"/>
          </a:xfrm>
          <a:prstGeom prst="rect">
            <a:avLst/>
          </a:prstGeom>
        </p:spPr>
        <p:txBody>
          <a:bodyPr vert="horz" lIns="95098" tIns="47549" rIns="95098" bIns="47549" rtlCol="0" anchor="b"/>
          <a:lstStyle>
            <a:lvl1pPr algn="r">
              <a:defRPr sz="1200"/>
            </a:lvl1pPr>
          </a:lstStyle>
          <a:p>
            <a:fld id="{3A2E9880-1EC5-4A8F-83B0-CB814325CE53}" type="slidenum">
              <a:rPr lang="en-US" smtClean="0"/>
              <a:t>‹#›</a:t>
            </a:fld>
            <a:endParaRPr lang="en-US"/>
          </a:p>
        </p:txBody>
      </p:sp>
    </p:spTree>
    <p:extLst>
      <p:ext uri="{BB962C8B-B14F-4D97-AF65-F5344CB8AC3E}">
        <p14:creationId xmlns:p14="http://schemas.microsoft.com/office/powerpoint/2010/main" val="375869208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 name="Rectangle 4"/>
          <p:cNvSpPr>
            <a:spLocks noGrp="1" noRot="1" noChangeAspect="1" noChangeArrowheads="1" noTextEdit="1"/>
          </p:cNvSpPr>
          <p:nvPr>
            <p:ph type="sldImg" idx="2"/>
          </p:nvPr>
        </p:nvSpPr>
        <p:spPr bwMode="auto">
          <a:xfrm>
            <a:off x="361950" y="276225"/>
            <a:ext cx="6624638" cy="4967288"/>
          </a:xfrm>
          <a:prstGeom prst="rect">
            <a:avLst/>
          </a:prstGeom>
          <a:noFill/>
          <a:ln w="9525">
            <a:solidFill>
              <a:srgbClr val="000000"/>
            </a:solidFill>
            <a:miter lim="800000"/>
            <a:headEnd/>
            <a:tailEnd/>
          </a:ln>
        </p:spPr>
      </p:sp>
      <p:sp>
        <p:nvSpPr>
          <p:cNvPr id="19" name="Rectangle 7"/>
          <p:cNvSpPr>
            <a:spLocks noGrp="1" noChangeArrowheads="1"/>
          </p:cNvSpPr>
          <p:nvPr>
            <p:ph type="sldNum" sz="quarter" idx="5"/>
          </p:nvPr>
        </p:nvSpPr>
        <p:spPr bwMode="auto">
          <a:xfrm>
            <a:off x="4021033" y="9000097"/>
            <a:ext cx="3184928" cy="481457"/>
          </a:xfrm>
          <a:prstGeom prst="rect">
            <a:avLst/>
          </a:prstGeom>
          <a:noFill/>
          <a:ln w="9525">
            <a:noFill/>
            <a:miter lim="800000"/>
            <a:headEnd/>
            <a:tailEnd/>
          </a:ln>
          <a:effectLst/>
        </p:spPr>
        <p:txBody>
          <a:bodyPr vert="horz" wrap="square" lIns="97050" tIns="48525" rIns="97050" bIns="48525" numCol="1" anchor="b" anchorCtr="0" compatLnSpc="1">
            <a:prstTxWarp prst="textNoShape">
              <a:avLst/>
            </a:prstTxWarp>
          </a:bodyPr>
          <a:lstStyle>
            <a:lvl1pPr algn="r" defTabSz="970591">
              <a:defRPr sz="1200"/>
            </a:lvl1pPr>
          </a:lstStyle>
          <a:p>
            <a:pPr>
              <a:defRPr/>
            </a:pPr>
            <a:fld id="{B5AAD2D1-61E3-437E-A834-9D9388187369}" type="slidenum">
              <a:rPr lang="en-US"/>
              <a:pPr>
                <a:defRPr/>
              </a:pPr>
              <a:t>‹#›</a:t>
            </a:fld>
            <a:endParaRPr lang="en-US"/>
          </a:p>
        </p:txBody>
      </p:sp>
      <p:grpSp>
        <p:nvGrpSpPr>
          <p:cNvPr id="20" name="Group 19"/>
          <p:cNvGrpSpPr/>
          <p:nvPr/>
        </p:nvGrpSpPr>
        <p:grpSpPr>
          <a:xfrm>
            <a:off x="122062" y="5701354"/>
            <a:ext cx="6995894" cy="3464084"/>
            <a:chOff x="137243" y="5655444"/>
            <a:chExt cx="7040715" cy="3346667"/>
          </a:xfrm>
        </p:grpSpPr>
        <p:sp>
          <p:nvSpPr>
            <p:cNvPr id="21" name="Line 3"/>
            <p:cNvSpPr>
              <a:spLocks noChangeShapeType="1"/>
            </p:cNvSpPr>
            <p:nvPr/>
          </p:nvSpPr>
          <p:spPr bwMode="auto">
            <a:xfrm>
              <a:off x="137243" y="5655444"/>
              <a:ext cx="7040715" cy="0"/>
            </a:xfrm>
            <a:prstGeom prst="line">
              <a:avLst/>
            </a:prstGeom>
            <a:noFill/>
            <a:ln w="12699">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lIns="96370" tIns="48186" rIns="96370" bIns="48186" anchor="ctr"/>
            <a:lstStyle/>
            <a:p>
              <a:endParaRPr lang="en-US"/>
            </a:p>
          </p:txBody>
        </p:sp>
        <p:sp>
          <p:nvSpPr>
            <p:cNvPr id="22" name="Line 4"/>
            <p:cNvSpPr>
              <a:spLocks noChangeShapeType="1"/>
            </p:cNvSpPr>
            <p:nvPr/>
          </p:nvSpPr>
          <p:spPr bwMode="auto">
            <a:xfrm>
              <a:off x="137243" y="6122079"/>
              <a:ext cx="7040715" cy="0"/>
            </a:xfrm>
            <a:prstGeom prst="line">
              <a:avLst/>
            </a:prstGeom>
            <a:noFill/>
            <a:ln w="12699">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lIns="96370" tIns="48186" rIns="96370" bIns="48186" anchor="ctr"/>
            <a:lstStyle/>
            <a:p>
              <a:endParaRPr lang="en-US"/>
            </a:p>
          </p:txBody>
        </p:sp>
        <p:sp>
          <p:nvSpPr>
            <p:cNvPr id="23" name="Line 5"/>
            <p:cNvSpPr>
              <a:spLocks noChangeShapeType="1"/>
            </p:cNvSpPr>
            <p:nvPr/>
          </p:nvSpPr>
          <p:spPr bwMode="auto">
            <a:xfrm>
              <a:off x="137243" y="6593625"/>
              <a:ext cx="7040715" cy="0"/>
            </a:xfrm>
            <a:prstGeom prst="line">
              <a:avLst/>
            </a:prstGeom>
            <a:noFill/>
            <a:ln w="12699">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lIns="96370" tIns="48186" rIns="96370" bIns="48186" anchor="ctr"/>
            <a:lstStyle/>
            <a:p>
              <a:endParaRPr lang="en-US"/>
            </a:p>
          </p:txBody>
        </p:sp>
        <p:sp>
          <p:nvSpPr>
            <p:cNvPr id="24" name="Line 6"/>
            <p:cNvSpPr>
              <a:spLocks noChangeShapeType="1"/>
            </p:cNvSpPr>
            <p:nvPr/>
          </p:nvSpPr>
          <p:spPr bwMode="auto">
            <a:xfrm>
              <a:off x="137243" y="7093004"/>
              <a:ext cx="7040715" cy="0"/>
            </a:xfrm>
            <a:prstGeom prst="line">
              <a:avLst/>
            </a:prstGeom>
            <a:noFill/>
            <a:ln w="12699">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lIns="96370" tIns="48186" rIns="96370" bIns="48186" anchor="ctr"/>
            <a:lstStyle/>
            <a:p>
              <a:endParaRPr lang="en-US"/>
            </a:p>
          </p:txBody>
        </p:sp>
        <p:sp>
          <p:nvSpPr>
            <p:cNvPr id="25" name="Line 7"/>
            <p:cNvSpPr>
              <a:spLocks noChangeShapeType="1"/>
            </p:cNvSpPr>
            <p:nvPr/>
          </p:nvSpPr>
          <p:spPr bwMode="auto">
            <a:xfrm>
              <a:off x="137243" y="7561276"/>
              <a:ext cx="7040715" cy="0"/>
            </a:xfrm>
            <a:prstGeom prst="line">
              <a:avLst/>
            </a:prstGeom>
            <a:noFill/>
            <a:ln w="12699">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lIns="96370" tIns="48186" rIns="96370" bIns="48186" anchor="ctr"/>
            <a:lstStyle/>
            <a:p>
              <a:endParaRPr lang="en-US"/>
            </a:p>
          </p:txBody>
        </p:sp>
        <p:sp>
          <p:nvSpPr>
            <p:cNvPr id="26" name="Line 8"/>
            <p:cNvSpPr>
              <a:spLocks noChangeShapeType="1"/>
            </p:cNvSpPr>
            <p:nvPr/>
          </p:nvSpPr>
          <p:spPr bwMode="auto">
            <a:xfrm>
              <a:off x="137243" y="8029547"/>
              <a:ext cx="7040715" cy="0"/>
            </a:xfrm>
            <a:prstGeom prst="line">
              <a:avLst/>
            </a:prstGeom>
            <a:noFill/>
            <a:ln w="12699">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lIns="96370" tIns="48186" rIns="96370" bIns="48186" anchor="ctr"/>
            <a:lstStyle/>
            <a:p>
              <a:endParaRPr lang="en-US"/>
            </a:p>
          </p:txBody>
        </p:sp>
        <p:sp>
          <p:nvSpPr>
            <p:cNvPr id="27" name="Line 9"/>
            <p:cNvSpPr>
              <a:spLocks noChangeShapeType="1"/>
            </p:cNvSpPr>
            <p:nvPr/>
          </p:nvSpPr>
          <p:spPr bwMode="auto">
            <a:xfrm>
              <a:off x="137243" y="8532203"/>
              <a:ext cx="7040715" cy="0"/>
            </a:xfrm>
            <a:prstGeom prst="line">
              <a:avLst/>
            </a:prstGeom>
            <a:noFill/>
            <a:ln w="12699">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lIns="96370" tIns="48186" rIns="96370" bIns="48186" anchor="ctr"/>
            <a:lstStyle/>
            <a:p>
              <a:endParaRPr lang="en-US"/>
            </a:p>
          </p:txBody>
        </p:sp>
        <p:sp>
          <p:nvSpPr>
            <p:cNvPr id="28" name="Line 10"/>
            <p:cNvSpPr>
              <a:spLocks noChangeShapeType="1"/>
            </p:cNvSpPr>
            <p:nvPr/>
          </p:nvSpPr>
          <p:spPr bwMode="auto">
            <a:xfrm>
              <a:off x="137243" y="9002111"/>
              <a:ext cx="7040715" cy="0"/>
            </a:xfrm>
            <a:prstGeom prst="line">
              <a:avLst/>
            </a:prstGeom>
            <a:noFill/>
            <a:ln w="12699">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lIns="96370" tIns="48186" rIns="96370" bIns="48186" anchor="ctr"/>
            <a:lstStyle/>
            <a:p>
              <a:endParaRPr lang="en-US"/>
            </a:p>
          </p:txBody>
        </p:sp>
      </p:grpSp>
    </p:spTree>
    <p:extLst>
      <p:ext uri="{BB962C8B-B14F-4D97-AF65-F5344CB8AC3E}">
        <p14:creationId xmlns:p14="http://schemas.microsoft.com/office/powerpoint/2010/main" val="97729884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621213"/>
            <a:ext cx="5851525" cy="3779837"/>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pPr>
              <a:defRPr/>
            </a:pPr>
            <a:fld id="{B5AAD2D1-61E3-437E-A834-9D9388187369}" type="slidenum">
              <a:rPr lang="en-US" smtClean="0"/>
              <a:pPr>
                <a:defRPr/>
              </a:pPr>
              <a:t>1</a:t>
            </a:fld>
            <a:endParaRPr lang="en-US"/>
          </a:p>
        </p:txBody>
      </p:sp>
    </p:spTree>
    <p:extLst>
      <p:ext uri="{BB962C8B-B14F-4D97-AF65-F5344CB8AC3E}">
        <p14:creationId xmlns:p14="http://schemas.microsoft.com/office/powerpoint/2010/main" val="15524659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621213"/>
            <a:ext cx="5851525" cy="3779837"/>
          </a:xfrm>
          <a:prstGeom prst="rect">
            <a:avLst/>
          </a:prstGeom>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5AAD2D1-61E3-437E-A834-9D9388187369}" type="slidenum">
              <a:rPr lang="en-US" smtClean="0"/>
              <a:pPr>
                <a:defRPr/>
              </a:pPr>
              <a:t>14</a:t>
            </a:fld>
            <a:endParaRPr lang="en-US"/>
          </a:p>
        </p:txBody>
      </p:sp>
    </p:spTree>
    <p:extLst>
      <p:ext uri="{BB962C8B-B14F-4D97-AF65-F5344CB8AC3E}">
        <p14:creationId xmlns:p14="http://schemas.microsoft.com/office/powerpoint/2010/main" val="1124143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621213"/>
            <a:ext cx="5851525" cy="3779837"/>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pPr>
              <a:defRPr/>
            </a:pPr>
            <a:fld id="{B5AAD2D1-61E3-437E-A834-9D9388187369}" type="slidenum">
              <a:rPr lang="en-US" smtClean="0"/>
              <a:pPr>
                <a:defRPr/>
              </a:pPr>
              <a:t>16</a:t>
            </a:fld>
            <a:endParaRPr lang="en-US"/>
          </a:p>
        </p:txBody>
      </p:sp>
    </p:spTree>
    <p:extLst>
      <p:ext uri="{BB962C8B-B14F-4D97-AF65-F5344CB8AC3E}">
        <p14:creationId xmlns:p14="http://schemas.microsoft.com/office/powerpoint/2010/main" val="328620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621213"/>
            <a:ext cx="5851525" cy="3779837"/>
          </a:xfrm>
          <a:prstGeom prst="rect">
            <a:avLst/>
          </a:prstGeom>
        </p:spPr>
        <p:txBody>
          <a:bodyPr/>
          <a:lstStyle/>
          <a:p>
            <a:endParaRPr lang="en-US" dirty="0"/>
          </a:p>
        </p:txBody>
      </p:sp>
      <p:sp>
        <p:nvSpPr>
          <p:cNvPr id="4" name="Slide Number Placeholder 3"/>
          <p:cNvSpPr>
            <a:spLocks noGrp="1"/>
          </p:cNvSpPr>
          <p:nvPr>
            <p:ph type="sldNum" sz="quarter" idx="5"/>
          </p:nvPr>
        </p:nvSpPr>
        <p:spPr/>
        <p:txBody>
          <a:bodyPr/>
          <a:lstStyle/>
          <a:p>
            <a:pPr>
              <a:defRPr/>
            </a:pPr>
            <a:fld id="{B5AAD2D1-61E3-437E-A834-9D9388187369}" type="slidenum">
              <a:rPr lang="en-US" smtClean="0"/>
              <a:pPr>
                <a:defRPr/>
              </a:pPr>
              <a:t>17</a:t>
            </a:fld>
            <a:endParaRPr lang="en-US"/>
          </a:p>
        </p:txBody>
      </p:sp>
    </p:spTree>
    <p:extLst>
      <p:ext uri="{BB962C8B-B14F-4D97-AF65-F5344CB8AC3E}">
        <p14:creationId xmlns:p14="http://schemas.microsoft.com/office/powerpoint/2010/main" val="2413084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621213"/>
            <a:ext cx="5851525" cy="3779837"/>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pPr>
              <a:defRPr/>
            </a:pPr>
            <a:fld id="{B5AAD2D1-61E3-437E-A834-9D9388187369}" type="slidenum">
              <a:rPr lang="en-US" smtClean="0"/>
              <a:pPr>
                <a:defRPr/>
              </a:pPr>
              <a:t>21</a:t>
            </a:fld>
            <a:endParaRPr lang="en-US"/>
          </a:p>
        </p:txBody>
      </p:sp>
    </p:spTree>
    <p:extLst>
      <p:ext uri="{BB962C8B-B14F-4D97-AF65-F5344CB8AC3E}">
        <p14:creationId xmlns:p14="http://schemas.microsoft.com/office/powerpoint/2010/main" val="20196637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621213"/>
            <a:ext cx="5851525" cy="3779837"/>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pPr>
              <a:defRPr/>
            </a:pPr>
            <a:fld id="{B5AAD2D1-61E3-437E-A834-9D9388187369}" type="slidenum">
              <a:rPr lang="en-US" smtClean="0"/>
              <a:pPr>
                <a:defRPr/>
              </a:pPr>
              <a:t>22</a:t>
            </a:fld>
            <a:endParaRPr lang="en-US"/>
          </a:p>
        </p:txBody>
      </p:sp>
    </p:spTree>
    <p:extLst>
      <p:ext uri="{BB962C8B-B14F-4D97-AF65-F5344CB8AC3E}">
        <p14:creationId xmlns:p14="http://schemas.microsoft.com/office/powerpoint/2010/main" val="1216535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621213"/>
            <a:ext cx="5851525" cy="3779837"/>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pPr>
              <a:defRPr/>
            </a:pPr>
            <a:fld id="{B5AAD2D1-61E3-437E-A834-9D9388187369}" type="slidenum">
              <a:rPr lang="en-US" smtClean="0"/>
              <a:pPr>
                <a:defRPr/>
              </a:pPr>
              <a:t>23</a:t>
            </a:fld>
            <a:endParaRPr lang="en-US"/>
          </a:p>
        </p:txBody>
      </p:sp>
    </p:spTree>
    <p:extLst>
      <p:ext uri="{BB962C8B-B14F-4D97-AF65-F5344CB8AC3E}">
        <p14:creationId xmlns:p14="http://schemas.microsoft.com/office/powerpoint/2010/main" val="38723810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621213"/>
            <a:ext cx="5851525" cy="3779837"/>
          </a:xfrm>
          <a:prstGeom prst="rect">
            <a:avLst/>
          </a:prstGeom>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5AAD2D1-61E3-437E-A834-9D9388187369}" type="slidenum">
              <a:rPr lang="en-US" smtClean="0"/>
              <a:pPr>
                <a:defRPr/>
              </a:pPr>
              <a:t>24</a:t>
            </a:fld>
            <a:endParaRPr lang="en-US"/>
          </a:p>
        </p:txBody>
      </p:sp>
    </p:spTree>
    <p:extLst>
      <p:ext uri="{BB962C8B-B14F-4D97-AF65-F5344CB8AC3E}">
        <p14:creationId xmlns:p14="http://schemas.microsoft.com/office/powerpoint/2010/main" val="37780098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621213"/>
            <a:ext cx="5851525" cy="3779837"/>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pPr>
              <a:defRPr/>
            </a:pPr>
            <a:fld id="{B5AAD2D1-61E3-437E-A834-9D9388187369}" type="slidenum">
              <a:rPr lang="en-US" smtClean="0"/>
              <a:pPr>
                <a:defRPr/>
              </a:pPr>
              <a:t>25</a:t>
            </a:fld>
            <a:endParaRPr lang="en-US"/>
          </a:p>
        </p:txBody>
      </p:sp>
    </p:spTree>
    <p:extLst>
      <p:ext uri="{BB962C8B-B14F-4D97-AF65-F5344CB8AC3E}">
        <p14:creationId xmlns:p14="http://schemas.microsoft.com/office/powerpoint/2010/main" val="27985841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621213"/>
            <a:ext cx="5851525" cy="3779837"/>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pPr>
              <a:defRPr/>
            </a:pPr>
            <a:fld id="{B5AAD2D1-61E3-437E-A834-9D9388187369}" type="slidenum">
              <a:rPr lang="en-US" smtClean="0"/>
              <a:pPr>
                <a:defRPr/>
              </a:pPr>
              <a:t>26</a:t>
            </a:fld>
            <a:endParaRPr lang="en-US"/>
          </a:p>
        </p:txBody>
      </p:sp>
    </p:spTree>
    <p:extLst>
      <p:ext uri="{BB962C8B-B14F-4D97-AF65-F5344CB8AC3E}">
        <p14:creationId xmlns:p14="http://schemas.microsoft.com/office/powerpoint/2010/main" val="3908736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621213"/>
            <a:ext cx="5851525" cy="3779837"/>
          </a:xfrm>
          <a:prstGeom prst="rect">
            <a:avLst/>
          </a:prstGeom>
        </p:spPr>
        <p:txBody>
          <a:bodyPr/>
          <a:lstStyle/>
          <a:p>
            <a:r>
              <a:rPr lang="en-US" dirty="0"/>
              <a:t>https://</a:t>
            </a:r>
            <a:r>
              <a:rPr lang="en-US" dirty="0" err="1"/>
              <a:t>hbr.org</a:t>
            </a:r>
            <a:r>
              <a:rPr lang="en-US" dirty="0"/>
              <a:t>/2021/11/</a:t>
            </a:r>
            <a:r>
              <a:rPr lang="en-US" dirty="0" err="1"/>
              <a:t>making-the-business-case-for-your-marketing-budget?ab</a:t>
            </a:r>
            <a:r>
              <a:rPr lang="en-US" dirty="0"/>
              <a:t>=hero-subleft-2</a:t>
            </a:r>
          </a:p>
        </p:txBody>
      </p:sp>
      <p:sp>
        <p:nvSpPr>
          <p:cNvPr id="4" name="Slide Number Placeholder 3"/>
          <p:cNvSpPr>
            <a:spLocks noGrp="1"/>
          </p:cNvSpPr>
          <p:nvPr>
            <p:ph type="sldNum" sz="quarter" idx="5"/>
          </p:nvPr>
        </p:nvSpPr>
        <p:spPr/>
        <p:txBody>
          <a:bodyPr/>
          <a:lstStyle/>
          <a:p>
            <a:pPr>
              <a:defRPr/>
            </a:pPr>
            <a:fld id="{B5AAD2D1-61E3-437E-A834-9D9388187369}" type="slidenum">
              <a:rPr lang="en-US" smtClean="0"/>
              <a:pPr>
                <a:defRPr/>
              </a:pPr>
              <a:t>27</a:t>
            </a:fld>
            <a:endParaRPr lang="en-US"/>
          </a:p>
        </p:txBody>
      </p:sp>
    </p:spTree>
    <p:extLst>
      <p:ext uri="{BB962C8B-B14F-4D97-AF65-F5344CB8AC3E}">
        <p14:creationId xmlns:p14="http://schemas.microsoft.com/office/powerpoint/2010/main" val="3270209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8500" y="4405313"/>
            <a:ext cx="5592763" cy="4175125"/>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pPr>
              <a:defRPr/>
            </a:pPr>
            <a:fld id="{B5AAD2D1-61E3-437E-A834-9D9388187369}" type="slidenum">
              <a:rPr lang="en-US" smtClean="0"/>
              <a:pPr>
                <a:defRPr/>
              </a:pPr>
              <a:t>2</a:t>
            </a:fld>
            <a:endParaRPr lang="en-US"/>
          </a:p>
        </p:txBody>
      </p:sp>
    </p:spTree>
    <p:extLst>
      <p:ext uri="{BB962C8B-B14F-4D97-AF65-F5344CB8AC3E}">
        <p14:creationId xmlns:p14="http://schemas.microsoft.com/office/powerpoint/2010/main" val="3954774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621213"/>
            <a:ext cx="5851525" cy="3779837"/>
          </a:xfrm>
          <a:prstGeom prst="rect">
            <a:avLst/>
          </a:prstGeom>
        </p:spPr>
        <p:txBody>
          <a:bodyPr/>
          <a:lstStyle/>
          <a:p>
            <a:r>
              <a:rPr lang="en-US" dirty="0"/>
              <a:t>A Neoclassical Economics Theorem</a:t>
            </a:r>
          </a:p>
        </p:txBody>
      </p:sp>
      <p:sp>
        <p:nvSpPr>
          <p:cNvPr id="4" name="Slide Number Placeholder 3"/>
          <p:cNvSpPr>
            <a:spLocks noGrp="1"/>
          </p:cNvSpPr>
          <p:nvPr>
            <p:ph type="sldNum" sz="quarter" idx="10"/>
          </p:nvPr>
        </p:nvSpPr>
        <p:spPr/>
        <p:txBody>
          <a:bodyPr/>
          <a:lstStyle/>
          <a:p>
            <a:pPr>
              <a:defRPr/>
            </a:pPr>
            <a:fld id="{B5AAD2D1-61E3-437E-A834-9D9388187369}" type="slidenum">
              <a:rPr lang="en-US" smtClean="0"/>
              <a:pPr>
                <a:defRPr/>
              </a:pPr>
              <a:t>28</a:t>
            </a:fld>
            <a:endParaRPr lang="en-US"/>
          </a:p>
        </p:txBody>
      </p:sp>
    </p:spTree>
    <p:extLst>
      <p:ext uri="{BB962C8B-B14F-4D97-AF65-F5344CB8AC3E}">
        <p14:creationId xmlns:p14="http://schemas.microsoft.com/office/powerpoint/2010/main" val="8382225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621213"/>
            <a:ext cx="5851525" cy="3779837"/>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pPr>
              <a:defRPr/>
            </a:pPr>
            <a:fld id="{B5AAD2D1-61E3-437E-A834-9D9388187369}" type="slidenum">
              <a:rPr lang="en-US" smtClean="0"/>
              <a:pPr>
                <a:defRPr/>
              </a:pPr>
              <a:t>29</a:t>
            </a:fld>
            <a:endParaRPr lang="en-US"/>
          </a:p>
        </p:txBody>
      </p:sp>
    </p:spTree>
    <p:extLst>
      <p:ext uri="{BB962C8B-B14F-4D97-AF65-F5344CB8AC3E}">
        <p14:creationId xmlns:p14="http://schemas.microsoft.com/office/powerpoint/2010/main" val="7692291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621213"/>
            <a:ext cx="5851525" cy="3779837"/>
          </a:xfrm>
          <a:prstGeom prst="rect">
            <a:avLst/>
          </a:prstGeom>
        </p:spPr>
        <p:txBody>
          <a:bodyPr/>
          <a:lstStyle/>
          <a:p>
            <a:r>
              <a:rPr lang="en-US" dirty="0"/>
              <a:t>So let’s juxtapose elasticity vs. ROI. </a:t>
            </a:r>
          </a:p>
        </p:txBody>
      </p:sp>
      <p:sp>
        <p:nvSpPr>
          <p:cNvPr id="4" name="Slide Number Placeholder 3"/>
          <p:cNvSpPr>
            <a:spLocks noGrp="1"/>
          </p:cNvSpPr>
          <p:nvPr>
            <p:ph type="sldNum" sz="quarter" idx="10"/>
          </p:nvPr>
        </p:nvSpPr>
        <p:spPr/>
        <p:txBody>
          <a:bodyPr/>
          <a:lstStyle/>
          <a:p>
            <a:pPr>
              <a:defRPr/>
            </a:pPr>
            <a:fld id="{B5AAD2D1-61E3-437E-A834-9D9388187369}" type="slidenum">
              <a:rPr lang="en-US" smtClean="0"/>
              <a:pPr>
                <a:defRPr/>
              </a:pPr>
              <a:t>30</a:t>
            </a:fld>
            <a:endParaRPr lang="en-US"/>
          </a:p>
        </p:txBody>
      </p:sp>
    </p:spTree>
    <p:extLst>
      <p:ext uri="{BB962C8B-B14F-4D97-AF65-F5344CB8AC3E}">
        <p14:creationId xmlns:p14="http://schemas.microsoft.com/office/powerpoint/2010/main" val="915309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621213"/>
            <a:ext cx="5851525" cy="3779837"/>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pPr>
              <a:defRPr/>
            </a:pPr>
            <a:fld id="{B5AAD2D1-61E3-437E-A834-9D9388187369}" type="slidenum">
              <a:rPr lang="en-US" smtClean="0"/>
              <a:pPr>
                <a:defRPr/>
              </a:pPr>
              <a:t>31</a:t>
            </a:fld>
            <a:endParaRPr lang="en-US"/>
          </a:p>
        </p:txBody>
      </p:sp>
    </p:spTree>
    <p:extLst>
      <p:ext uri="{BB962C8B-B14F-4D97-AF65-F5344CB8AC3E}">
        <p14:creationId xmlns:p14="http://schemas.microsoft.com/office/powerpoint/2010/main" val="23624999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217488"/>
            <a:ext cx="6503988" cy="4876800"/>
          </a:xfrm>
        </p:spPr>
      </p:sp>
      <p:sp>
        <p:nvSpPr>
          <p:cNvPr id="3" name="Notes Placeholder 2"/>
          <p:cNvSpPr>
            <a:spLocks noGrp="1"/>
          </p:cNvSpPr>
          <p:nvPr>
            <p:ph type="body" idx="1"/>
          </p:nvPr>
        </p:nvSpPr>
        <p:spPr>
          <a:xfrm>
            <a:off x="702310" y="4421823"/>
            <a:ext cx="5618480" cy="4189095"/>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B9D5942F-6FF6-4609-957D-003ABFA26413}" type="slidenum">
              <a:rPr lang="en-US" smtClean="0"/>
              <a:t>33</a:t>
            </a:fld>
            <a:endParaRPr lang="en-US"/>
          </a:p>
        </p:txBody>
      </p:sp>
    </p:spTree>
    <p:extLst>
      <p:ext uri="{BB962C8B-B14F-4D97-AF65-F5344CB8AC3E}">
        <p14:creationId xmlns:p14="http://schemas.microsoft.com/office/powerpoint/2010/main" val="2784438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217488"/>
            <a:ext cx="6503988" cy="4876800"/>
          </a:xfrm>
        </p:spPr>
      </p:sp>
      <p:sp>
        <p:nvSpPr>
          <p:cNvPr id="3" name="Notes Placeholder 2"/>
          <p:cNvSpPr>
            <a:spLocks noGrp="1"/>
          </p:cNvSpPr>
          <p:nvPr>
            <p:ph type="body" idx="1"/>
          </p:nvPr>
        </p:nvSpPr>
        <p:spPr>
          <a:xfrm>
            <a:off x="702310" y="4421823"/>
            <a:ext cx="5618480" cy="4189095"/>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B9D5942F-6FF6-4609-957D-003ABFA26413}" type="slidenum">
              <a:rPr lang="en-US" smtClean="0"/>
              <a:t>34</a:t>
            </a:fld>
            <a:endParaRPr lang="en-US"/>
          </a:p>
        </p:txBody>
      </p:sp>
    </p:spTree>
    <p:extLst>
      <p:ext uri="{BB962C8B-B14F-4D97-AF65-F5344CB8AC3E}">
        <p14:creationId xmlns:p14="http://schemas.microsoft.com/office/powerpoint/2010/main" val="41667611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217488"/>
            <a:ext cx="6503988" cy="4876800"/>
          </a:xfrm>
        </p:spPr>
      </p:sp>
      <p:sp>
        <p:nvSpPr>
          <p:cNvPr id="3" name="Notes Placeholder 2"/>
          <p:cNvSpPr>
            <a:spLocks noGrp="1"/>
          </p:cNvSpPr>
          <p:nvPr>
            <p:ph type="body" idx="1"/>
          </p:nvPr>
        </p:nvSpPr>
        <p:spPr>
          <a:xfrm>
            <a:off x="701675" y="4421188"/>
            <a:ext cx="5619750" cy="4189412"/>
          </a:xfrm>
          <a:prstGeom prst="rect">
            <a:avLst/>
          </a:prstGeom>
        </p:spPr>
        <p:txBody>
          <a:bodyPr/>
          <a:lstStyle/>
          <a:p>
            <a:r>
              <a:rPr lang="en-US" dirty="0"/>
              <a:t>Will investment in 2012 also pay dividends</a:t>
            </a:r>
            <a:r>
              <a:rPr lang="en-US" baseline="0" dirty="0"/>
              <a:t> in 2013? How was incremental gross margin calculated? What is the baseline without SEO? What are the long term effects and what is the CLV of customers acquired by this campaign?</a:t>
            </a:r>
          </a:p>
          <a:p>
            <a:endParaRPr lang="en-US" dirty="0"/>
          </a:p>
          <a:p>
            <a:r>
              <a:rPr lang="en-US" dirty="0"/>
              <a:t>ROI=1.5</a:t>
            </a:r>
          </a:p>
        </p:txBody>
      </p:sp>
      <p:sp>
        <p:nvSpPr>
          <p:cNvPr id="4" name="Slide Number Placeholder 3"/>
          <p:cNvSpPr>
            <a:spLocks noGrp="1"/>
          </p:cNvSpPr>
          <p:nvPr>
            <p:ph type="sldNum" sz="quarter" idx="10"/>
          </p:nvPr>
        </p:nvSpPr>
        <p:spPr/>
        <p:txBody>
          <a:bodyPr/>
          <a:lstStyle/>
          <a:p>
            <a:pPr>
              <a:defRPr/>
            </a:pPr>
            <a:fld id="{B5AAD2D1-61E3-437E-A834-9D9388187369}" type="slidenum">
              <a:rPr lang="en-US" smtClean="0"/>
              <a:pPr>
                <a:defRPr/>
              </a:pPr>
              <a:t>35</a:t>
            </a:fld>
            <a:endParaRPr lang="en-US"/>
          </a:p>
        </p:txBody>
      </p:sp>
    </p:spTree>
    <p:extLst>
      <p:ext uri="{BB962C8B-B14F-4D97-AF65-F5344CB8AC3E}">
        <p14:creationId xmlns:p14="http://schemas.microsoft.com/office/powerpoint/2010/main" val="18631567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217488"/>
            <a:ext cx="6503988" cy="4876800"/>
          </a:xfrm>
        </p:spPr>
      </p:sp>
      <p:sp>
        <p:nvSpPr>
          <p:cNvPr id="3" name="Notes Placeholder 2"/>
          <p:cNvSpPr>
            <a:spLocks noGrp="1"/>
          </p:cNvSpPr>
          <p:nvPr>
            <p:ph type="body" idx="1"/>
          </p:nvPr>
        </p:nvSpPr>
        <p:spPr>
          <a:xfrm>
            <a:off x="698500" y="4464050"/>
            <a:ext cx="5592763" cy="3652838"/>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pPr>
              <a:defRPr/>
            </a:pPr>
            <a:fld id="{B5AAD2D1-61E3-437E-A834-9D9388187369}" type="slidenum">
              <a:rPr lang="en-US" smtClean="0"/>
              <a:pPr>
                <a:defRPr/>
              </a:pPr>
              <a:t>39</a:t>
            </a:fld>
            <a:endParaRPr lang="en-US"/>
          </a:p>
        </p:txBody>
      </p:sp>
    </p:spTree>
    <p:extLst>
      <p:ext uri="{BB962C8B-B14F-4D97-AF65-F5344CB8AC3E}">
        <p14:creationId xmlns:p14="http://schemas.microsoft.com/office/powerpoint/2010/main" val="7611552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621213"/>
            <a:ext cx="5851525" cy="3779837"/>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pPr>
              <a:defRPr/>
            </a:pPr>
            <a:fld id="{B5AAD2D1-61E3-437E-A834-9D9388187369}" type="slidenum">
              <a:rPr lang="en-US" smtClean="0"/>
              <a:pPr>
                <a:defRPr/>
              </a:pPr>
              <a:t>40</a:t>
            </a:fld>
            <a:endParaRPr lang="en-US"/>
          </a:p>
        </p:txBody>
      </p:sp>
    </p:spTree>
    <p:extLst>
      <p:ext uri="{BB962C8B-B14F-4D97-AF65-F5344CB8AC3E}">
        <p14:creationId xmlns:p14="http://schemas.microsoft.com/office/powerpoint/2010/main" val="1427866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B5AAD2D1-61E3-437E-A834-9D9388187369}" type="slidenum">
              <a:rPr lang="en-US" smtClean="0"/>
              <a:pPr/>
              <a:t>3</a:t>
            </a:fld>
            <a:endParaRPr lang="en-US"/>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a:xfrm>
            <a:off x="731838" y="4621213"/>
            <a:ext cx="5851525" cy="3779837"/>
          </a:xfrm>
          <a:prstGeom prst="rect">
            <a:avLst/>
          </a:prstGeom>
        </p:spPr>
        <p:txBody>
          <a:bodyPr/>
          <a:lstStyle/>
          <a:p>
            <a:endParaRPr lang="en-US" dirty="0"/>
          </a:p>
        </p:txBody>
      </p:sp>
    </p:spTree>
    <p:extLst>
      <p:ext uri="{BB962C8B-B14F-4D97-AF65-F5344CB8AC3E}">
        <p14:creationId xmlns:p14="http://schemas.microsoft.com/office/powerpoint/2010/main" val="4287165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621213"/>
            <a:ext cx="5851525" cy="3779837"/>
          </a:xfrm>
          <a:prstGeom prst="rect">
            <a:avLst/>
          </a:prstGeom>
        </p:spPr>
        <p:txBody>
          <a:bodyPr/>
          <a:lstStyle/>
          <a:p>
            <a:endParaRPr lang="en-US" dirty="0"/>
          </a:p>
        </p:txBody>
      </p:sp>
      <p:sp>
        <p:nvSpPr>
          <p:cNvPr id="4" name="Slide Number Placeholder 3"/>
          <p:cNvSpPr>
            <a:spLocks noGrp="1"/>
          </p:cNvSpPr>
          <p:nvPr>
            <p:ph type="sldNum" sz="quarter" idx="5"/>
          </p:nvPr>
        </p:nvSpPr>
        <p:spPr/>
        <p:txBody>
          <a:bodyPr/>
          <a:lstStyle/>
          <a:p>
            <a:pPr>
              <a:defRPr/>
            </a:pPr>
            <a:fld id="{B5AAD2D1-61E3-437E-A834-9D9388187369}" type="slidenum">
              <a:rPr lang="en-US" smtClean="0"/>
              <a:pPr>
                <a:defRPr/>
              </a:pPr>
              <a:t>4</a:t>
            </a:fld>
            <a:endParaRPr lang="en-US"/>
          </a:p>
        </p:txBody>
      </p:sp>
    </p:spTree>
    <p:extLst>
      <p:ext uri="{BB962C8B-B14F-4D97-AF65-F5344CB8AC3E}">
        <p14:creationId xmlns:p14="http://schemas.microsoft.com/office/powerpoint/2010/main" val="986680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B5AAD2D1-61E3-437E-A834-9D9388187369}" type="slidenum">
              <a:rPr lang="en-US" smtClean="0"/>
              <a:pPr/>
              <a:t>6</a:t>
            </a:fld>
            <a:endParaRPr lang="en-US"/>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a:xfrm>
            <a:off x="731838" y="4621213"/>
            <a:ext cx="5851525" cy="3779837"/>
          </a:xfrm>
          <a:prstGeom prst="rect">
            <a:avLst/>
          </a:prstGeom>
        </p:spPr>
        <p:txBody>
          <a:bodyPr/>
          <a:lstStyle/>
          <a:p>
            <a:endParaRPr lang="en-US"/>
          </a:p>
        </p:txBody>
      </p:sp>
    </p:spTree>
    <p:extLst>
      <p:ext uri="{BB962C8B-B14F-4D97-AF65-F5344CB8AC3E}">
        <p14:creationId xmlns:p14="http://schemas.microsoft.com/office/powerpoint/2010/main" val="1444579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2288" y="204788"/>
            <a:ext cx="5908675" cy="4432300"/>
          </a:xfrm>
          <a:prstGeom prst="rect">
            <a:avLst/>
          </a:prstGeom>
        </p:spPr>
      </p:sp>
      <p:sp>
        <p:nvSpPr>
          <p:cNvPr id="3" name="Notes Placeholder 2"/>
          <p:cNvSpPr>
            <a:spLocks noGrp="1"/>
          </p:cNvSpPr>
          <p:nvPr>
            <p:ph type="body" idx="1"/>
          </p:nvPr>
        </p:nvSpPr>
        <p:spPr>
          <a:xfrm>
            <a:off x="370681" y="4959588"/>
            <a:ext cx="6172200" cy="4174093"/>
          </a:xfrm>
          <a:prstGeom prst="rect">
            <a:avLst/>
          </a:prstGeom>
        </p:spPr>
        <p:txBody>
          <a:bodyPr>
            <a:normAutofit/>
          </a:bodyPr>
          <a:lstStyle/>
          <a:p>
            <a:endParaRPr lang="en-US" dirty="0"/>
          </a:p>
        </p:txBody>
      </p:sp>
      <p:sp>
        <p:nvSpPr>
          <p:cNvPr id="4" name="Date Placeholder 3"/>
          <p:cNvSpPr>
            <a:spLocks noGrp="1"/>
          </p:cNvSpPr>
          <p:nvPr>
            <p:ph type="dt" idx="10"/>
          </p:nvPr>
        </p:nvSpPr>
        <p:spPr>
          <a:xfrm>
            <a:off x="3959248" y="0"/>
            <a:ext cx="3028897" cy="463788"/>
          </a:xfrm>
          <a:prstGeom prst="rect">
            <a:avLst/>
          </a:prstGeom>
        </p:spPr>
        <p:txBody>
          <a:bodyPr/>
          <a:lstStyle/>
          <a:p>
            <a:pPr>
              <a:defRPr/>
            </a:pPr>
            <a:endParaRPr lang="en-US"/>
          </a:p>
        </p:txBody>
      </p:sp>
      <p:sp>
        <p:nvSpPr>
          <p:cNvPr id="5" name="Slide Number Placeholder 4"/>
          <p:cNvSpPr>
            <a:spLocks noGrp="1"/>
          </p:cNvSpPr>
          <p:nvPr>
            <p:ph type="sldNum" sz="quarter" idx="11"/>
          </p:nvPr>
        </p:nvSpPr>
        <p:spPr>
          <a:xfrm>
            <a:off x="3959248" y="8810365"/>
            <a:ext cx="3028897" cy="463788"/>
          </a:xfrm>
          <a:prstGeom prst="rect">
            <a:avLst/>
          </a:prstGeom>
        </p:spPr>
        <p:txBody>
          <a:bodyPr/>
          <a:lstStyle/>
          <a:p>
            <a:pPr>
              <a:defRPr/>
            </a:pPr>
            <a:fld id="{994D75DB-6F97-4187-840B-0EA3931E9B57}" type="slidenum">
              <a:rPr lang="en-US" smtClean="0"/>
              <a:pPr>
                <a:defRPr/>
              </a:pPr>
              <a:t>7</a:t>
            </a:fld>
            <a:endParaRPr lang="en-US"/>
          </a:p>
        </p:txBody>
      </p:sp>
    </p:spTree>
    <p:extLst>
      <p:ext uri="{BB962C8B-B14F-4D97-AF65-F5344CB8AC3E}">
        <p14:creationId xmlns:p14="http://schemas.microsoft.com/office/powerpoint/2010/main" val="2686565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B5AAD2D1-61E3-437E-A834-9D9388187369}" type="slidenum">
              <a:rPr lang="en-US" smtClean="0"/>
              <a:pPr/>
              <a:t>8</a:t>
            </a:fld>
            <a:endParaRPr lang="en-US"/>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a:xfrm>
            <a:off x="731838" y="4621213"/>
            <a:ext cx="5851525" cy="3779837"/>
          </a:xfrm>
          <a:prstGeom prst="rect">
            <a:avLst/>
          </a:prstGeom>
        </p:spPr>
        <p:txBody>
          <a:bodyPr/>
          <a:lstStyle/>
          <a:p>
            <a:endParaRPr lang="en-US"/>
          </a:p>
        </p:txBody>
      </p:sp>
    </p:spTree>
    <p:extLst>
      <p:ext uri="{BB962C8B-B14F-4D97-AF65-F5344CB8AC3E}">
        <p14:creationId xmlns:p14="http://schemas.microsoft.com/office/powerpoint/2010/main" val="754410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98977" y="5704681"/>
            <a:ext cx="5591810" cy="2799200"/>
          </a:xfrm>
          <a:prstGeom prst="rect">
            <a:avLst/>
          </a:prstGeom>
        </p:spPr>
        <p:txBody>
          <a:bodyPr/>
          <a:lstStyle/>
          <a:p>
            <a:endParaRPr lang="en-US" dirty="0"/>
          </a:p>
        </p:txBody>
      </p:sp>
      <p:sp>
        <p:nvSpPr>
          <p:cNvPr id="4" name="Slide Number Placeholder 3"/>
          <p:cNvSpPr>
            <a:spLocks noGrp="1"/>
          </p:cNvSpPr>
          <p:nvPr>
            <p:ph type="sldNum" sz="quarter" idx="10"/>
          </p:nvPr>
        </p:nvSpPr>
        <p:spPr>
          <a:xfrm>
            <a:off x="3959248" y="8810365"/>
            <a:ext cx="3028897" cy="463788"/>
          </a:xfrm>
          <a:prstGeom prst="rect">
            <a:avLst/>
          </a:prstGeom>
        </p:spPr>
        <p:txBody>
          <a:bodyPr/>
          <a:lstStyle/>
          <a:p>
            <a:fld id="{7A354376-334A-48BC-ACC1-2D19B32FA9D1}" type="slidenum">
              <a:rPr lang="en-US" smtClean="0"/>
              <a:t>9</a:t>
            </a:fld>
            <a:endParaRPr lang="en-US"/>
          </a:p>
        </p:txBody>
      </p:sp>
      <p:sp>
        <p:nvSpPr>
          <p:cNvPr id="5" name="Slide Image Placeholder 4"/>
          <p:cNvSpPr>
            <a:spLocks noGrp="1" noRot="1" noChangeAspect="1"/>
          </p:cNvSpPr>
          <p:nvPr>
            <p:ph type="sldImg"/>
          </p:nvPr>
        </p:nvSpPr>
        <p:spPr>
          <a:xfrm>
            <a:off x="238125" y="217488"/>
            <a:ext cx="6503988" cy="4876800"/>
          </a:xfrm>
        </p:spPr>
      </p:sp>
    </p:spTree>
    <p:extLst>
      <p:ext uri="{BB962C8B-B14F-4D97-AF65-F5344CB8AC3E}">
        <p14:creationId xmlns:p14="http://schemas.microsoft.com/office/powerpoint/2010/main" val="3284134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621213"/>
            <a:ext cx="5851525" cy="3779837"/>
          </a:xfrm>
          <a:prstGeom prst="rect">
            <a:avLst/>
          </a:prstGeom>
        </p:spPr>
        <p:txBody>
          <a:bodyPr/>
          <a:lstStyle/>
          <a:p>
            <a:endParaRPr lang="en-US" dirty="0"/>
          </a:p>
        </p:txBody>
      </p:sp>
      <p:sp>
        <p:nvSpPr>
          <p:cNvPr id="4" name="Slide Number Placeholder 3"/>
          <p:cNvSpPr>
            <a:spLocks noGrp="1"/>
          </p:cNvSpPr>
          <p:nvPr>
            <p:ph type="sldNum" sz="quarter" idx="5"/>
          </p:nvPr>
        </p:nvSpPr>
        <p:spPr/>
        <p:txBody>
          <a:bodyPr/>
          <a:lstStyle/>
          <a:p>
            <a:pPr>
              <a:defRPr/>
            </a:pPr>
            <a:fld id="{B5AAD2D1-61E3-437E-A834-9D9388187369}" type="slidenum">
              <a:rPr lang="en-US" smtClean="0"/>
              <a:pPr>
                <a:defRPr/>
              </a:pPr>
              <a:t>11</a:t>
            </a:fld>
            <a:endParaRPr lang="en-US"/>
          </a:p>
        </p:txBody>
      </p:sp>
    </p:spTree>
    <p:extLst>
      <p:ext uri="{BB962C8B-B14F-4D97-AF65-F5344CB8AC3E}">
        <p14:creationId xmlns:p14="http://schemas.microsoft.com/office/powerpoint/2010/main" val="2133719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ltGray">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20831" y="1414948"/>
            <a:ext cx="7546228" cy="1375834"/>
          </a:xfrm>
        </p:spPr>
        <p:txBody>
          <a:bodyPr lIns="0" rIns="0" anchor="b" anchorCtr="0">
            <a:normAutofit/>
          </a:bodyPr>
          <a:lstStyle>
            <a:lvl1pPr algn="l">
              <a:defRPr sz="3600" baseline="0"/>
            </a:lvl1pPr>
          </a:lstStyle>
          <a:p>
            <a:r>
              <a:rPr lang="en-US" dirty="0"/>
              <a:t>CLICK TO EDIT SESSION TITLE</a:t>
            </a:r>
          </a:p>
        </p:txBody>
      </p:sp>
      <p:sp>
        <p:nvSpPr>
          <p:cNvPr id="3" name="Subtitle 2"/>
          <p:cNvSpPr>
            <a:spLocks noGrp="1"/>
          </p:cNvSpPr>
          <p:nvPr>
            <p:ph type="subTitle" idx="1" hasCustomPrompt="1"/>
          </p:nvPr>
        </p:nvSpPr>
        <p:spPr>
          <a:xfrm>
            <a:off x="820830" y="2790782"/>
            <a:ext cx="7567594" cy="1200329"/>
          </a:xfrm>
        </p:spPr>
        <p:txBody>
          <a:bodyPr wrap="square" lIns="0" rIns="0">
            <a:spAutoFit/>
          </a:bodyPr>
          <a:lstStyle>
            <a:lvl1pPr marL="0" indent="0" algn="l">
              <a:buNone/>
              <a:defRPr sz="2400" baseline="0">
                <a:solidFill>
                  <a:schemeClr val="tx1">
                    <a:lumMod val="85000"/>
                    <a:lumOff val="1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Program Name                                                                            Date (e.g. July 1 to July 9, 2011)                                  Speaker/Faculty Name</a:t>
            </a:r>
          </a:p>
        </p:txBody>
      </p:sp>
    </p:spTree>
    <p:extLst>
      <p:ext uri="{BB962C8B-B14F-4D97-AF65-F5344CB8AC3E}">
        <p14:creationId xmlns:p14="http://schemas.microsoft.com/office/powerpoint/2010/main" val="2517122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000906"/>
            <a:ext cx="3008313" cy="1162050"/>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1002659"/>
            <a:ext cx="5111750" cy="520639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2336523"/>
            <a:ext cx="3008313" cy="387253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8" name="Straight Connector 7"/>
          <p:cNvCxnSpPr/>
          <p:nvPr/>
        </p:nvCxnSpPr>
        <p:spPr>
          <a:xfrm flipV="1">
            <a:off x="457200" y="1435100"/>
            <a:ext cx="3008313" cy="25400"/>
          </a:xfrm>
          <a:prstGeom prst="line">
            <a:avLst/>
          </a:prstGeom>
          <a:ln w="6350"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6" name="Footer Placeholder 4"/>
          <p:cNvSpPr>
            <a:spLocks noGrp="1"/>
          </p:cNvSpPr>
          <p:nvPr>
            <p:ph type="ftr" sz="quarter" idx="3"/>
          </p:nvPr>
        </p:nvSpPr>
        <p:spPr>
          <a:xfrm>
            <a:off x="0" y="6597650"/>
            <a:ext cx="4943475" cy="260350"/>
          </a:xfrm>
          <a:prstGeom prst="rect">
            <a:avLst/>
          </a:prstGeom>
        </p:spPr>
        <p:txBody>
          <a:bodyPr/>
          <a:lstStyle>
            <a:lvl1pPr>
              <a:defRPr sz="1200"/>
            </a:lvl1pPr>
          </a:lstStyle>
          <a:p>
            <a:r>
              <a:rPr lang="en-US"/>
              <a:t>© Ceren Kolsarici</a:t>
            </a:r>
            <a:endParaRPr lang="en-US" dirty="0"/>
          </a:p>
        </p:txBody>
      </p:sp>
    </p:spTree>
    <p:extLst>
      <p:ext uri="{BB962C8B-B14F-4D97-AF65-F5344CB8AC3E}">
        <p14:creationId xmlns:p14="http://schemas.microsoft.com/office/powerpoint/2010/main" val="1958872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07142" y="4950686"/>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807142" y="762861"/>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807142" y="5517424"/>
            <a:ext cx="5486400" cy="85486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8" name="Straight Connector 7"/>
          <p:cNvCxnSpPr/>
          <p:nvPr/>
        </p:nvCxnSpPr>
        <p:spPr>
          <a:xfrm>
            <a:off x="1792288" y="5061215"/>
            <a:ext cx="5486400" cy="0"/>
          </a:xfrm>
          <a:prstGeom prst="line">
            <a:avLst/>
          </a:prstGeom>
          <a:ln w="6350"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6" name="Footer Placeholder 4"/>
          <p:cNvSpPr>
            <a:spLocks noGrp="1"/>
          </p:cNvSpPr>
          <p:nvPr>
            <p:ph type="ftr" sz="quarter" idx="3"/>
          </p:nvPr>
        </p:nvSpPr>
        <p:spPr>
          <a:xfrm>
            <a:off x="0" y="6597650"/>
            <a:ext cx="4943475" cy="260350"/>
          </a:xfrm>
          <a:prstGeom prst="rect">
            <a:avLst/>
          </a:prstGeom>
        </p:spPr>
        <p:txBody>
          <a:bodyPr/>
          <a:lstStyle>
            <a:lvl1pPr>
              <a:defRPr sz="1200"/>
            </a:lvl1pPr>
          </a:lstStyle>
          <a:p>
            <a:r>
              <a:rPr lang="en-US"/>
              <a:t>© Ceren Kolsarici</a:t>
            </a:r>
            <a:endParaRPr lang="en-US" dirty="0"/>
          </a:p>
        </p:txBody>
      </p:sp>
    </p:spTree>
    <p:extLst>
      <p:ext uri="{BB962C8B-B14F-4D97-AF65-F5344CB8AC3E}">
        <p14:creationId xmlns:p14="http://schemas.microsoft.com/office/powerpoint/2010/main" val="783032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49250" y="772003"/>
            <a:ext cx="8445500" cy="5533478"/>
          </a:xfrm>
        </p:spPr>
        <p:txBody>
          <a:bodyPr/>
          <a:lstStyle>
            <a:lvl2pPr>
              <a:defRPr sz="2000"/>
            </a:lvl2pPr>
            <a:lvl3pPr>
              <a:defRPr sz="1800"/>
            </a:lvl3pPr>
            <a:lvl4pPr>
              <a:defRPr sz="16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a:lvl1pPr>
          </a:lstStyle>
          <a:p>
            <a:r>
              <a:rPr lang="en-US" dirty="0"/>
              <a:t>Click to edit slide title</a:t>
            </a:r>
            <a:endParaRPr lang="en-CA" dirty="0"/>
          </a:p>
        </p:txBody>
      </p:sp>
      <p:sp>
        <p:nvSpPr>
          <p:cNvPr id="5" name="Footer Placeholder 4"/>
          <p:cNvSpPr>
            <a:spLocks noGrp="1"/>
          </p:cNvSpPr>
          <p:nvPr>
            <p:ph type="ftr" sz="quarter" idx="3"/>
          </p:nvPr>
        </p:nvSpPr>
        <p:spPr>
          <a:xfrm>
            <a:off x="0" y="6597650"/>
            <a:ext cx="4943475" cy="260350"/>
          </a:xfrm>
          <a:prstGeom prst="rect">
            <a:avLst/>
          </a:prstGeom>
        </p:spPr>
        <p:txBody>
          <a:bodyPr/>
          <a:lstStyle>
            <a:lvl1pPr>
              <a:defRPr sz="1200"/>
            </a:lvl1pPr>
          </a:lstStyle>
          <a:p>
            <a:r>
              <a:rPr lang="en-US"/>
              <a:t>© Ceren Kolsarici</a:t>
            </a:r>
            <a:endParaRPr lang="en-US" dirty="0"/>
          </a:p>
        </p:txBody>
      </p:sp>
    </p:spTree>
    <p:extLst>
      <p:ext uri="{BB962C8B-B14F-4D97-AF65-F5344CB8AC3E}">
        <p14:creationId xmlns:p14="http://schemas.microsoft.com/office/powerpoint/2010/main" val="1022947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9250" y="274637"/>
            <a:ext cx="8445500" cy="5686891"/>
          </a:xfrm>
        </p:spPr>
        <p:txBody>
          <a:bodyPr lIns="0" rIns="0"/>
          <a:lstStyle>
            <a:lvl1pPr algn="ctr">
              <a:defRPr/>
            </a:lvl1pPr>
          </a:lstStyle>
          <a:p>
            <a:r>
              <a:rPr lang="en-US"/>
              <a:t>Click to edit Master title style</a:t>
            </a:r>
            <a:endParaRPr lang="en-US" dirty="0"/>
          </a:p>
        </p:txBody>
      </p:sp>
      <p:sp>
        <p:nvSpPr>
          <p:cNvPr id="3" name="Footer Placeholder 4"/>
          <p:cNvSpPr>
            <a:spLocks noGrp="1"/>
          </p:cNvSpPr>
          <p:nvPr>
            <p:ph type="ftr" sz="quarter" idx="3"/>
          </p:nvPr>
        </p:nvSpPr>
        <p:spPr>
          <a:xfrm>
            <a:off x="0" y="6597650"/>
            <a:ext cx="4943475" cy="260350"/>
          </a:xfrm>
          <a:prstGeom prst="rect">
            <a:avLst/>
          </a:prstGeom>
        </p:spPr>
        <p:txBody>
          <a:bodyPr/>
          <a:lstStyle>
            <a:lvl1pPr>
              <a:defRPr sz="1200"/>
            </a:lvl1pPr>
          </a:lstStyle>
          <a:p>
            <a:r>
              <a:rPr lang="en-US"/>
              <a:t>© Ceren Kolsarici</a:t>
            </a:r>
            <a:endParaRPr lang="en-US" dirty="0"/>
          </a:p>
        </p:txBody>
      </p:sp>
    </p:spTree>
    <p:extLst>
      <p:ext uri="{BB962C8B-B14F-4D97-AF65-F5344CB8AC3E}">
        <p14:creationId xmlns:p14="http://schemas.microsoft.com/office/powerpoint/2010/main" val="3101183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70416" y="4406900"/>
            <a:ext cx="8316383"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370416" y="2906713"/>
            <a:ext cx="8316383" cy="1500187"/>
          </a:xfrm>
        </p:spPr>
        <p:txBody>
          <a:bodyPr anchor="b"/>
          <a:lstStyle>
            <a:lvl1pPr marL="0" indent="0">
              <a:buNone/>
              <a:defRPr sz="2000">
                <a:solidFill>
                  <a:schemeClr val="tx1">
                    <a:lumMod val="85000"/>
                    <a:lumOff val="1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Footer Placeholder 4"/>
          <p:cNvSpPr>
            <a:spLocks noGrp="1"/>
          </p:cNvSpPr>
          <p:nvPr>
            <p:ph type="ftr" sz="quarter" idx="3"/>
          </p:nvPr>
        </p:nvSpPr>
        <p:spPr>
          <a:xfrm>
            <a:off x="0" y="6597650"/>
            <a:ext cx="4943475" cy="260350"/>
          </a:xfrm>
          <a:prstGeom prst="rect">
            <a:avLst/>
          </a:prstGeom>
        </p:spPr>
        <p:txBody>
          <a:bodyPr/>
          <a:lstStyle>
            <a:lvl1pPr>
              <a:defRPr sz="1200"/>
            </a:lvl1pPr>
          </a:lstStyle>
          <a:p>
            <a:r>
              <a:rPr lang="en-US"/>
              <a:t>© Ceren Kolsarici</a:t>
            </a:r>
            <a:endParaRPr lang="en-US" dirty="0"/>
          </a:p>
        </p:txBody>
      </p:sp>
    </p:spTree>
    <p:extLst>
      <p:ext uri="{BB962C8B-B14F-4D97-AF65-F5344CB8AC3E}">
        <p14:creationId xmlns:p14="http://schemas.microsoft.com/office/powerpoint/2010/main" val="1498945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49250" y="789880"/>
            <a:ext cx="41481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49250" y="1429642"/>
            <a:ext cx="4148138" cy="45916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789880"/>
            <a:ext cx="41497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429642"/>
            <a:ext cx="4149725" cy="45916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p:cNvSpPr>
            <a:spLocks noGrp="1"/>
          </p:cNvSpPr>
          <p:nvPr>
            <p:ph type="ftr" sz="quarter" idx="10"/>
          </p:nvPr>
        </p:nvSpPr>
        <p:spPr>
          <a:xfrm>
            <a:off x="0" y="6597650"/>
            <a:ext cx="4943475" cy="260350"/>
          </a:xfrm>
          <a:prstGeom prst="rect">
            <a:avLst/>
          </a:prstGeom>
        </p:spPr>
        <p:txBody>
          <a:bodyPr/>
          <a:lstStyle>
            <a:lvl1pPr>
              <a:defRPr sz="1200"/>
            </a:lvl1pPr>
          </a:lstStyle>
          <a:p>
            <a:r>
              <a:rPr lang="en-US"/>
              <a:t>© Ceren Kolsarici</a:t>
            </a:r>
            <a:endParaRPr lang="en-US" dirty="0"/>
          </a:p>
        </p:txBody>
      </p:sp>
    </p:spTree>
    <p:extLst>
      <p:ext uri="{BB962C8B-B14F-4D97-AF65-F5344CB8AC3E}">
        <p14:creationId xmlns:p14="http://schemas.microsoft.com/office/powerpoint/2010/main" val="1788129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4"/>
          <p:cNvSpPr>
            <a:spLocks noGrp="1"/>
          </p:cNvSpPr>
          <p:nvPr>
            <p:ph type="ftr" sz="quarter" idx="3"/>
          </p:nvPr>
        </p:nvSpPr>
        <p:spPr>
          <a:xfrm>
            <a:off x="0" y="6597650"/>
            <a:ext cx="4943475" cy="260350"/>
          </a:xfrm>
          <a:prstGeom prst="rect">
            <a:avLst/>
          </a:prstGeom>
        </p:spPr>
        <p:txBody>
          <a:bodyPr/>
          <a:lstStyle>
            <a:lvl1pPr>
              <a:defRPr sz="1200"/>
            </a:lvl1pPr>
          </a:lstStyle>
          <a:p>
            <a:r>
              <a:rPr lang="en-US"/>
              <a:t>© Ceren Kolsarici</a:t>
            </a:r>
            <a:endParaRPr lang="en-US" dirty="0"/>
          </a:p>
        </p:txBody>
      </p:sp>
    </p:spTree>
    <p:extLst>
      <p:ext uri="{BB962C8B-B14F-4D97-AF65-F5344CB8AC3E}">
        <p14:creationId xmlns:p14="http://schemas.microsoft.com/office/powerpoint/2010/main" val="3365881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0" y="4941168"/>
            <a:ext cx="4402044" cy="888020"/>
          </a:xfrm>
        </p:spPr>
        <p:txBody>
          <a:bodyPr>
            <a:normAutofit/>
          </a:bodyPr>
          <a:lstStyle>
            <a:lvl1pPr>
              <a:defRPr sz="2000" b="0" i="1">
                <a:latin typeface="Georgia"/>
              </a:defRPr>
            </a:lvl1pPr>
          </a:lstStyle>
          <a:p>
            <a:r>
              <a:rPr lang="en-US"/>
              <a:t>Click to edit Master title style</a:t>
            </a:r>
            <a:endParaRPr lang="en-US" dirty="0"/>
          </a:p>
        </p:txBody>
      </p:sp>
      <p:sp>
        <p:nvSpPr>
          <p:cNvPr id="9" name="Text Placeholder 8"/>
          <p:cNvSpPr>
            <a:spLocks noGrp="1"/>
          </p:cNvSpPr>
          <p:nvPr>
            <p:ph type="body" sz="quarter" idx="13"/>
          </p:nvPr>
        </p:nvSpPr>
        <p:spPr>
          <a:xfrm>
            <a:off x="4619120" y="1628800"/>
            <a:ext cx="4402044" cy="3062941"/>
          </a:xfrm>
        </p:spPr>
        <p:txBody>
          <a:bodyPr>
            <a:normAutofit/>
          </a:bodyPr>
          <a:lstStyle>
            <a:lvl1pPr marL="0" indent="0">
              <a:lnSpc>
                <a:spcPct val="100000"/>
              </a:lnSpc>
              <a:buFontTx/>
              <a:buNone/>
              <a:defRPr sz="2000" b="0" i="1">
                <a:latin typeface="Georgia"/>
              </a:defRPr>
            </a:lvl1pPr>
            <a:lvl2pPr marL="457200" indent="0">
              <a:lnSpc>
                <a:spcPct val="100000"/>
              </a:lnSpc>
              <a:buFontTx/>
              <a:buNone/>
              <a:defRPr/>
            </a:lvl2pPr>
            <a:lvl3pPr marL="914400" indent="0">
              <a:lnSpc>
                <a:spcPct val="100000"/>
              </a:lnSpc>
              <a:buFontTx/>
              <a:buNone/>
              <a:defRPr/>
            </a:lvl3pPr>
            <a:lvl4pPr marL="1371600" indent="0">
              <a:lnSpc>
                <a:spcPct val="100000"/>
              </a:lnSpc>
              <a:buFontTx/>
              <a:buNone/>
              <a:defRPr/>
            </a:lvl4pPr>
            <a:lvl5pPr marL="1828800" indent="0">
              <a:lnSpc>
                <a:spcPct val="100000"/>
              </a:lnSpc>
              <a:buFontTx/>
              <a:buNone/>
              <a:defRPr/>
            </a:lvl5pPr>
          </a:lstStyle>
          <a:p>
            <a:pPr lvl="0"/>
            <a:r>
              <a:rPr lang="en-US"/>
              <a:t>Click to edit Master text styles</a:t>
            </a:r>
          </a:p>
        </p:txBody>
      </p:sp>
      <p:sp>
        <p:nvSpPr>
          <p:cNvPr id="13" name="ClipArt Placeholder 12"/>
          <p:cNvSpPr>
            <a:spLocks noGrp="1"/>
          </p:cNvSpPr>
          <p:nvPr>
            <p:ph type="clipArt" sz="quarter" idx="14"/>
          </p:nvPr>
        </p:nvSpPr>
        <p:spPr>
          <a:xfrm>
            <a:off x="2296" y="1628800"/>
            <a:ext cx="4377018" cy="3062941"/>
          </a:xfrm>
        </p:spPr>
        <p:txBody>
          <a:bodyPr/>
          <a:lstStyle/>
          <a:p>
            <a:r>
              <a:rPr lang="en-US" dirty="0"/>
              <a:t>Click icon to add clip art</a:t>
            </a:r>
          </a:p>
        </p:txBody>
      </p:sp>
      <p:sp>
        <p:nvSpPr>
          <p:cNvPr id="14" name="Text Placeholder 15"/>
          <p:cNvSpPr>
            <a:spLocks noGrp="1"/>
          </p:cNvSpPr>
          <p:nvPr>
            <p:ph type="body" sz="quarter" idx="15"/>
          </p:nvPr>
        </p:nvSpPr>
        <p:spPr>
          <a:xfrm>
            <a:off x="381000" y="5013512"/>
            <a:ext cx="3367088" cy="369888"/>
          </a:xfrm>
        </p:spPr>
        <p:txBody>
          <a:bodyPr>
            <a:normAutofit/>
          </a:bodyPr>
          <a:lstStyle>
            <a:lvl1pPr marL="0" indent="0">
              <a:buNone/>
              <a:defRPr sz="1400" b="0" i="1"/>
            </a:lvl1pPr>
          </a:lstStyle>
          <a:p>
            <a:pPr lvl="0"/>
            <a:r>
              <a:rPr lang="en-US"/>
              <a:t>Click to edit Master text styles</a:t>
            </a:r>
          </a:p>
        </p:txBody>
      </p:sp>
      <p:sp>
        <p:nvSpPr>
          <p:cNvPr id="6" name="Footer Placeholder 4"/>
          <p:cNvSpPr>
            <a:spLocks noGrp="1"/>
          </p:cNvSpPr>
          <p:nvPr>
            <p:ph type="ftr" sz="quarter" idx="3"/>
          </p:nvPr>
        </p:nvSpPr>
        <p:spPr>
          <a:xfrm>
            <a:off x="0" y="6597650"/>
            <a:ext cx="4943475" cy="260350"/>
          </a:xfrm>
          <a:prstGeom prst="rect">
            <a:avLst/>
          </a:prstGeom>
        </p:spPr>
        <p:txBody>
          <a:bodyPr/>
          <a:lstStyle>
            <a:lvl1pPr>
              <a:defRPr sz="1200"/>
            </a:lvl1pPr>
          </a:lstStyle>
          <a:p>
            <a:r>
              <a:rPr lang="en-US"/>
              <a:t>© Ceren Kolsarici</a:t>
            </a:r>
            <a:endParaRPr lang="en-US" dirty="0"/>
          </a:p>
        </p:txBody>
      </p:sp>
    </p:spTree>
    <p:extLst>
      <p:ext uri="{BB962C8B-B14F-4D97-AF65-F5344CB8AC3E}">
        <p14:creationId xmlns:p14="http://schemas.microsoft.com/office/powerpoint/2010/main" val="652694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p:cNvSpPr>
            <a:spLocks noGrp="1"/>
          </p:cNvSpPr>
          <p:nvPr>
            <p:ph type="ftr" sz="quarter" idx="3"/>
          </p:nvPr>
        </p:nvSpPr>
        <p:spPr>
          <a:xfrm>
            <a:off x="0" y="6597650"/>
            <a:ext cx="4943475" cy="260350"/>
          </a:xfrm>
          <a:prstGeom prst="rect">
            <a:avLst/>
          </a:prstGeom>
        </p:spPr>
        <p:txBody>
          <a:bodyPr/>
          <a:lstStyle>
            <a:lvl1pPr>
              <a:defRPr sz="1200"/>
            </a:lvl1pPr>
          </a:lstStyle>
          <a:p>
            <a:r>
              <a:rPr lang="en-US"/>
              <a:t>© Ceren Kolsarici</a:t>
            </a:r>
            <a:endParaRPr lang="en-US" dirty="0"/>
          </a:p>
        </p:txBody>
      </p:sp>
    </p:spTree>
    <p:extLst>
      <p:ext uri="{BB962C8B-B14F-4D97-AF65-F5344CB8AC3E}">
        <p14:creationId xmlns:p14="http://schemas.microsoft.com/office/powerpoint/2010/main" val="2992107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Footer Placeholder 4"/>
          <p:cNvSpPr>
            <a:spLocks noGrp="1"/>
          </p:cNvSpPr>
          <p:nvPr>
            <p:ph type="ftr" sz="quarter" idx="3"/>
          </p:nvPr>
        </p:nvSpPr>
        <p:spPr>
          <a:xfrm>
            <a:off x="0" y="6597650"/>
            <a:ext cx="4943475" cy="260350"/>
          </a:xfrm>
          <a:prstGeom prst="rect">
            <a:avLst/>
          </a:prstGeom>
        </p:spPr>
        <p:txBody>
          <a:bodyPr/>
          <a:lstStyle>
            <a:lvl1pPr>
              <a:defRPr sz="1200"/>
            </a:lvl1pPr>
          </a:lstStyle>
          <a:p>
            <a:r>
              <a:rPr lang="en-US"/>
              <a:t>© Ceren Kolsarici</a:t>
            </a:r>
            <a:endParaRPr lang="en-US" dirty="0"/>
          </a:p>
        </p:txBody>
      </p:sp>
    </p:spTree>
    <p:extLst>
      <p:ext uri="{BB962C8B-B14F-4D97-AF65-F5344CB8AC3E}">
        <p14:creationId xmlns:p14="http://schemas.microsoft.com/office/powerpoint/2010/main" val="925488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9249" y="44624"/>
            <a:ext cx="7500665" cy="648072"/>
          </a:xfrm>
          <a:prstGeom prst="rect">
            <a:avLst/>
          </a:prstGeom>
        </p:spPr>
        <p:txBody>
          <a:bodyPr vert="horz" lIns="91440" tIns="45720" rIns="91440" bIns="45720" rtlCol="0" anchor="ctr">
            <a:noAutofit/>
          </a:bodyPr>
          <a:lstStyle/>
          <a:p>
            <a:r>
              <a:rPr lang="en-US" dirty="0"/>
              <a:t>Click to edit slide title</a:t>
            </a:r>
          </a:p>
        </p:txBody>
      </p:sp>
      <p:sp>
        <p:nvSpPr>
          <p:cNvPr id="3" name="Text Placeholder 2"/>
          <p:cNvSpPr>
            <a:spLocks noGrp="1"/>
          </p:cNvSpPr>
          <p:nvPr>
            <p:ph type="body" idx="1"/>
          </p:nvPr>
        </p:nvSpPr>
        <p:spPr>
          <a:xfrm>
            <a:off x="349250" y="764704"/>
            <a:ext cx="8445500" cy="553347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p:cNvSpPr>
            <a:spLocks noGrp="1"/>
          </p:cNvSpPr>
          <p:nvPr>
            <p:ph type="ftr" sz="quarter" idx="3"/>
          </p:nvPr>
        </p:nvSpPr>
        <p:spPr>
          <a:xfrm>
            <a:off x="0" y="6597650"/>
            <a:ext cx="4943475" cy="260350"/>
          </a:xfrm>
          <a:prstGeom prst="rect">
            <a:avLst/>
          </a:prstGeom>
        </p:spPr>
        <p:txBody>
          <a:bodyPr/>
          <a:lstStyle>
            <a:lvl1pPr>
              <a:defRPr sz="1200"/>
            </a:lvl1pPr>
          </a:lstStyle>
          <a:p>
            <a:r>
              <a:rPr lang="en-US"/>
              <a:t>© Ceren Kolsarici</a:t>
            </a:r>
            <a:endParaRPr lang="en-US" dirty="0"/>
          </a:p>
        </p:txBody>
      </p:sp>
    </p:spTree>
    <p:extLst>
      <p:ext uri="{BB962C8B-B14F-4D97-AF65-F5344CB8AC3E}">
        <p14:creationId xmlns:p14="http://schemas.microsoft.com/office/powerpoint/2010/main" val="2383484484"/>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Lst>
  <p:hf sldNum="0" hdr="0" dt="0"/>
  <p:txStyles>
    <p:titleStyle>
      <a:lvl1pPr algn="l" defTabSz="457200" rtl="0" eaLnBrk="1" latinLnBrk="0" hangingPunct="1">
        <a:spcBef>
          <a:spcPct val="0"/>
        </a:spcBef>
        <a:buNone/>
        <a:defRPr sz="2800" b="1" i="0" kern="1200" spc="0" baseline="0">
          <a:solidFill>
            <a:schemeClr val="tx2">
              <a:lumMod val="75000"/>
            </a:schemeClr>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tx1">
              <a:lumMod val="85000"/>
              <a:lumOff val="15000"/>
            </a:schemeClr>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lumMod val="85000"/>
              <a:lumOff val="15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lumMod val="85000"/>
              <a:lumOff val="15000"/>
            </a:schemeClr>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tx1">
              <a:lumMod val="85000"/>
              <a:lumOff val="15000"/>
            </a:schemeClr>
          </a:solidFill>
          <a:latin typeface="+mn-lt"/>
          <a:ea typeface="+mn-ea"/>
          <a:cs typeface="+mn-cs"/>
        </a:defRPr>
      </a:lvl4pPr>
      <a:lvl5pPr marL="2057400" indent="-228600" algn="l" defTabSz="457200" rtl="0" eaLnBrk="1" latinLnBrk="0" hangingPunct="1">
        <a:spcBef>
          <a:spcPct val="20000"/>
        </a:spcBef>
        <a:buFont typeface="Arial"/>
        <a:buChar char="»"/>
        <a:defRPr sz="2400" kern="1200">
          <a:solidFill>
            <a:schemeClr val="tx1">
              <a:lumMod val="85000"/>
              <a:lumOff val="1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ww.marketingscience.info/when-brands-stop-advertisin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nielsen.com/insights/2009/is-the-ad-biz-through-with-click-through/" TargetMode="External"/><Relationship Id="rId7" Type="http://schemas.openxmlformats.org/officeDocument/2006/relationships/hyperlink" Target="https://www.quantcast.com/wp-content/uploads/2021/09/lead-generation-driving-customer-conversions-not-clicks.pdf" TargetMode="External"/><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hyperlink" Target="https://www.warc.com/newsandopinion/opinion/click-through-rate-is-well-past-its-sell-by-date/2993" TargetMode="External"/><Relationship Id="rId5" Type="http://schemas.openxmlformats.org/officeDocument/2006/relationships/hyperlink" Target="https://www.ianbarnard.ca/post/the-worst-social-media-metric-according-to-facebook" TargetMode="External"/><Relationship Id="rId4" Type="http://schemas.openxmlformats.org/officeDocument/2006/relationships/hyperlink" Target="https://www.comscore.com/Insights/Press-Releases/2012/4/For-Display-Ads-Being-Seen-Matters-More-than-Being-Clicked"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2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92.png"/><Relationship Id="rId9" Type="http://schemas.openxmlformats.org/officeDocument/2006/relationships/image" Target="../media/image80.png"/></Relationships>
</file>

<file path=ppt/slides/_rels/slide34.xml.rels><?xml version="1.0" encoding="UTF-8" standalone="yes"?>
<Relationships xmlns="http://schemas.openxmlformats.org/package/2006/relationships"><Relationship Id="rId8" Type="http://schemas.openxmlformats.org/officeDocument/2006/relationships/image" Target="../media/image24.wmf"/><Relationship Id="rId7" Type="http://schemas.openxmlformats.org/officeDocument/2006/relationships/oleObject" Target="../embeddings/oleObject2.bin"/><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3.wmf"/><Relationship Id="rId5" Type="http://schemas.openxmlformats.org/officeDocument/2006/relationships/oleObject" Target="../embeddings/oleObject1.bin"/><Relationship Id="rId4" Type="http://schemas.openxmlformats.org/officeDocument/2006/relationships/image" Target="../media/image92.png"/><Relationship Id="rId9" Type="http://schemas.openxmlformats.org/officeDocument/2006/relationships/image" Target="../media/image80.png"/></Relationships>
</file>

<file path=ppt/slides/_rels/slide3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MARKETING MEASUREMENT AND RESOURCE ALLOCATION</a:t>
            </a:r>
          </a:p>
        </p:txBody>
      </p:sp>
      <p:sp>
        <p:nvSpPr>
          <p:cNvPr id="3" name="Subtitle 2"/>
          <p:cNvSpPr>
            <a:spLocks noGrp="1"/>
          </p:cNvSpPr>
          <p:nvPr>
            <p:ph type="subTitle" idx="1"/>
          </p:nvPr>
        </p:nvSpPr>
        <p:spPr>
          <a:xfrm>
            <a:off x="820830" y="2790782"/>
            <a:ext cx="7567594" cy="461665"/>
          </a:xfrm>
        </p:spPr>
        <p:txBody>
          <a:bodyPr/>
          <a:lstStyle/>
          <a:p>
            <a:r>
              <a:rPr lang="en-US" dirty="0"/>
              <a:t>Dr. Ceren Kolsarici</a:t>
            </a:r>
          </a:p>
        </p:txBody>
      </p:sp>
    </p:spTree>
    <p:extLst>
      <p:ext uri="{BB962C8B-B14F-4D97-AF65-F5344CB8AC3E}">
        <p14:creationId xmlns:p14="http://schemas.microsoft.com/office/powerpoint/2010/main" val="67243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4C93D5-0ABE-8333-F4C6-87DEEFF6276D}"/>
              </a:ext>
            </a:extLst>
          </p:cNvPr>
          <p:cNvSpPr>
            <a:spLocks noGrp="1"/>
          </p:cNvSpPr>
          <p:nvPr>
            <p:ph type="title"/>
          </p:nvPr>
        </p:nvSpPr>
        <p:spPr/>
        <p:txBody>
          <a:bodyPr/>
          <a:lstStyle/>
          <a:p>
            <a:r>
              <a:rPr lang="en-US" dirty="0"/>
              <a:t>YOU CAN’T IMPROVE WHAT YOU CAN’T MEASURE</a:t>
            </a:r>
          </a:p>
        </p:txBody>
      </p:sp>
      <p:sp>
        <p:nvSpPr>
          <p:cNvPr id="6" name="Text Placeholder 5">
            <a:extLst>
              <a:ext uri="{FF2B5EF4-FFF2-40B4-BE49-F238E27FC236}">
                <a16:creationId xmlns:a16="http://schemas.microsoft.com/office/drawing/2014/main" id="{CB34ACFC-834E-5EEE-54B3-0684E3413D4D}"/>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E62C36F9-9346-16E4-5D1F-D5B3AB769CAB}"/>
              </a:ext>
            </a:extLst>
          </p:cNvPr>
          <p:cNvSpPr>
            <a:spLocks noGrp="1"/>
          </p:cNvSpPr>
          <p:nvPr>
            <p:ph type="ftr" sz="quarter" idx="3"/>
          </p:nvPr>
        </p:nvSpPr>
        <p:spPr/>
        <p:txBody>
          <a:bodyPr/>
          <a:lstStyle/>
          <a:p>
            <a:r>
              <a:rPr lang="en-US"/>
              <a:t>© Ceren Kolsarici</a:t>
            </a:r>
            <a:endParaRPr lang="en-US" dirty="0"/>
          </a:p>
        </p:txBody>
      </p:sp>
    </p:spTree>
    <p:extLst>
      <p:ext uri="{BB962C8B-B14F-4D97-AF65-F5344CB8AC3E}">
        <p14:creationId xmlns:p14="http://schemas.microsoft.com/office/powerpoint/2010/main" val="1704577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916C67-C300-0C41-46C1-55F75276FAD9}"/>
              </a:ext>
            </a:extLst>
          </p:cNvPr>
          <p:cNvSpPr>
            <a:spLocks noGrp="1"/>
          </p:cNvSpPr>
          <p:nvPr>
            <p:ph type="title"/>
          </p:nvPr>
        </p:nvSpPr>
        <p:spPr/>
        <p:txBody>
          <a:bodyPr/>
          <a:lstStyle/>
          <a:p>
            <a:r>
              <a:rPr lang="en-US" sz="2000" dirty="0"/>
              <a:t>MUSIC, MOVIES, SPORTS, TIKTOK REELS…</a:t>
            </a:r>
            <a:br>
              <a:rPr lang="en-US" sz="2000" dirty="0"/>
            </a:br>
            <a:r>
              <a:rPr lang="en-US" sz="2000" dirty="0"/>
              <a:t>IT’S ALL THE SAME-BUT-SLIGHTLY-DIFFERENT</a:t>
            </a:r>
          </a:p>
        </p:txBody>
      </p:sp>
      <p:sp>
        <p:nvSpPr>
          <p:cNvPr id="4" name="Footer Placeholder 3">
            <a:extLst>
              <a:ext uri="{FF2B5EF4-FFF2-40B4-BE49-F238E27FC236}">
                <a16:creationId xmlns:a16="http://schemas.microsoft.com/office/drawing/2014/main" id="{AD282464-B556-7CB8-651E-2A7F1A69E37A}"/>
              </a:ext>
            </a:extLst>
          </p:cNvPr>
          <p:cNvSpPr>
            <a:spLocks noGrp="1"/>
          </p:cNvSpPr>
          <p:nvPr>
            <p:ph type="ftr" sz="quarter" idx="3"/>
          </p:nvPr>
        </p:nvSpPr>
        <p:spPr/>
        <p:txBody>
          <a:bodyPr/>
          <a:lstStyle/>
          <a:p>
            <a:r>
              <a:rPr lang="en-US"/>
              <a:t>© Ceren Kolsarici</a:t>
            </a:r>
            <a:endParaRPr lang="en-US" dirty="0"/>
          </a:p>
        </p:txBody>
      </p:sp>
      <p:pic>
        <p:nvPicPr>
          <p:cNvPr id="3074" name="Picture 2" descr="No alternative text description for this image">
            <a:extLst>
              <a:ext uri="{FF2B5EF4-FFF2-40B4-BE49-F238E27FC236}">
                <a16:creationId xmlns:a16="http://schemas.microsoft.com/office/drawing/2014/main" id="{BE98ABE4-6131-1BC4-4E3B-004BFA0D4E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111250"/>
            <a:ext cx="8229600" cy="46291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4E6A5C3-B0A0-CB51-BF11-851348E00AAC}"/>
              </a:ext>
            </a:extLst>
          </p:cNvPr>
          <p:cNvSpPr txBox="1"/>
          <p:nvPr/>
        </p:nvSpPr>
        <p:spPr>
          <a:xfrm>
            <a:off x="1523148" y="5974288"/>
            <a:ext cx="5696944" cy="646331"/>
          </a:xfrm>
          <a:prstGeom prst="rect">
            <a:avLst/>
          </a:prstGeom>
          <a:noFill/>
          <a:ln>
            <a:solidFill>
              <a:srgbClr val="FF0000"/>
            </a:solidFill>
          </a:ln>
        </p:spPr>
        <p:txBody>
          <a:bodyPr wrap="none" rtlCol="0">
            <a:spAutoFit/>
          </a:bodyPr>
          <a:lstStyle/>
          <a:p>
            <a:pPr algn="ctr"/>
            <a:r>
              <a:rPr lang="en-US" dirty="0"/>
              <a:t>Is Data-driven synonymous for boring?</a:t>
            </a:r>
          </a:p>
          <a:p>
            <a:pPr algn="ctr"/>
            <a:r>
              <a:rPr lang="en-US" dirty="0"/>
              <a:t>How can we find balance between creativity and science?  </a:t>
            </a:r>
          </a:p>
        </p:txBody>
      </p:sp>
    </p:spTree>
    <p:extLst>
      <p:ext uri="{BB962C8B-B14F-4D97-AF65-F5344CB8AC3E}">
        <p14:creationId xmlns:p14="http://schemas.microsoft.com/office/powerpoint/2010/main" val="52811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Was your marketing effective? Efficient? </a:t>
            </a:r>
          </a:p>
          <a:p>
            <a:r>
              <a:rPr lang="en-US" dirty="0"/>
              <a:t>If we get 20% more budget, where should we spend it on? </a:t>
            </a:r>
          </a:p>
          <a:p>
            <a:r>
              <a:rPr lang="en-US" dirty="0"/>
              <a:t>If we need to cut 20% from our budget, what should go? </a:t>
            </a:r>
          </a:p>
          <a:p>
            <a:r>
              <a:rPr lang="en-US" dirty="0"/>
              <a:t>How much does our marketing action affect performance, in the short- and long-term? </a:t>
            </a:r>
          </a:p>
          <a:p>
            <a:r>
              <a:rPr lang="en-US" dirty="0"/>
              <a:t>Which marketing action gives us the highest lift? How does it compare to industry benchmarks?</a:t>
            </a:r>
          </a:p>
          <a:p>
            <a:r>
              <a:rPr lang="en-US" dirty="0"/>
              <a:t>…</a:t>
            </a:r>
          </a:p>
        </p:txBody>
      </p:sp>
      <p:sp>
        <p:nvSpPr>
          <p:cNvPr id="3" name="Title 2"/>
          <p:cNvSpPr>
            <a:spLocks noGrp="1"/>
          </p:cNvSpPr>
          <p:nvPr>
            <p:ph type="title"/>
          </p:nvPr>
        </p:nvSpPr>
        <p:spPr/>
        <p:txBody>
          <a:bodyPr/>
          <a:lstStyle/>
          <a:p>
            <a:r>
              <a:rPr lang="en-US" dirty="0"/>
              <a:t>Questions A &amp; AI Help You Answer in Marketing</a:t>
            </a:r>
          </a:p>
        </p:txBody>
      </p:sp>
      <p:sp>
        <p:nvSpPr>
          <p:cNvPr id="4" name="Footer Placeholder 3"/>
          <p:cNvSpPr>
            <a:spLocks noGrp="1"/>
          </p:cNvSpPr>
          <p:nvPr>
            <p:ph type="ftr" sz="quarter" idx="3"/>
          </p:nvPr>
        </p:nvSpPr>
        <p:spPr/>
        <p:txBody>
          <a:bodyPr/>
          <a:lstStyle/>
          <a:p>
            <a:r>
              <a:rPr lang="en-US"/>
              <a:t>© Ceren Kolsarici</a:t>
            </a:r>
            <a:endParaRPr lang="en-US" dirty="0"/>
          </a:p>
        </p:txBody>
      </p:sp>
    </p:spTree>
    <p:extLst>
      <p:ext uri="{BB962C8B-B14F-4D97-AF65-F5344CB8AC3E}">
        <p14:creationId xmlns:p14="http://schemas.microsoft.com/office/powerpoint/2010/main" val="758534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0" indent="-457200">
              <a:buFont typeface="+mj-lt"/>
              <a:buAutoNum type="arabicPeriod"/>
            </a:pPr>
            <a:r>
              <a:rPr lang="en-US" dirty="0"/>
              <a:t>Intuition: Own experience, heuristics or benchmarks</a:t>
            </a:r>
          </a:p>
          <a:p>
            <a:pPr marL="857250" lvl="1" indent="-457200"/>
            <a:r>
              <a:rPr lang="en-US" dirty="0"/>
              <a:t>Happens in the absence of good data</a:t>
            </a:r>
          </a:p>
          <a:p>
            <a:pPr marL="857250" lvl="1" indent="-457200"/>
            <a:r>
              <a:rPr lang="en-US" dirty="0"/>
              <a:t>Ask salesforce (i.e. be careful about biases)</a:t>
            </a:r>
          </a:p>
          <a:p>
            <a:pPr marL="857250" lvl="1" indent="-457200"/>
            <a:r>
              <a:rPr lang="en-US" dirty="0"/>
              <a:t>Works well for the direction to the change in budget size (e.g. A/S, SOV/SOM, media consumption ~ media budget)</a:t>
            </a:r>
          </a:p>
          <a:p>
            <a:pPr marL="457200" indent="-457200">
              <a:buFont typeface="+mj-lt"/>
              <a:buAutoNum type="arabicPeriod"/>
            </a:pPr>
            <a:r>
              <a:rPr lang="en-US" dirty="0"/>
              <a:t>Experiments </a:t>
            </a:r>
            <a:r>
              <a:rPr lang="en-US" sz="2000" dirty="0"/>
              <a:t>(primary data)</a:t>
            </a:r>
          </a:p>
          <a:p>
            <a:pPr marL="857250" lvl="1" indent="-457200"/>
            <a:r>
              <a:rPr lang="en-US" dirty="0"/>
              <a:t>Controlled setting</a:t>
            </a:r>
          </a:p>
          <a:p>
            <a:pPr marL="857250" lvl="1" indent="-457200"/>
            <a:r>
              <a:rPr lang="en-US" dirty="0">
                <a:solidFill>
                  <a:srgbClr val="FF0000"/>
                </a:solidFill>
              </a:rPr>
              <a:t>Causality</a:t>
            </a:r>
            <a:r>
              <a:rPr lang="en-US" dirty="0"/>
              <a:t> is measured</a:t>
            </a:r>
          </a:p>
          <a:p>
            <a:pPr marL="857250" lvl="1" indent="-457200"/>
            <a:r>
              <a:rPr lang="en-US" dirty="0"/>
              <a:t>Mostly suitable for tactical decisions (e.g. ad content or channel design)</a:t>
            </a:r>
          </a:p>
          <a:p>
            <a:pPr marL="457200" indent="-457200">
              <a:buFont typeface="+mj-lt"/>
              <a:buAutoNum type="arabicPeriod"/>
            </a:pPr>
            <a:r>
              <a:rPr lang="en-US" dirty="0"/>
              <a:t>Regression and/or ML based approaches using secondary </a:t>
            </a:r>
            <a:r>
              <a:rPr lang="en-US" sz="2000" dirty="0"/>
              <a:t>(observed) </a:t>
            </a:r>
            <a:r>
              <a:rPr lang="en-US" dirty="0"/>
              <a:t>data</a:t>
            </a:r>
          </a:p>
        </p:txBody>
      </p:sp>
      <p:sp>
        <p:nvSpPr>
          <p:cNvPr id="3" name="Title 2"/>
          <p:cNvSpPr>
            <a:spLocks noGrp="1"/>
          </p:cNvSpPr>
          <p:nvPr>
            <p:ph type="title"/>
          </p:nvPr>
        </p:nvSpPr>
        <p:spPr/>
        <p:txBody>
          <a:bodyPr/>
          <a:lstStyle/>
          <a:p>
            <a:r>
              <a:rPr lang="en-US" dirty="0"/>
              <a:t>Methodological Approaches for Measurement</a:t>
            </a:r>
          </a:p>
        </p:txBody>
      </p:sp>
      <p:sp>
        <p:nvSpPr>
          <p:cNvPr id="4" name="Footer Placeholder 3"/>
          <p:cNvSpPr>
            <a:spLocks noGrp="1"/>
          </p:cNvSpPr>
          <p:nvPr>
            <p:ph type="ftr" sz="quarter" idx="3"/>
          </p:nvPr>
        </p:nvSpPr>
        <p:spPr/>
        <p:txBody>
          <a:bodyPr/>
          <a:lstStyle/>
          <a:p>
            <a:r>
              <a:rPr lang="en-US"/>
              <a:t>© Ceren Kolsarici</a:t>
            </a:r>
            <a:endParaRPr lang="en-US" dirty="0"/>
          </a:p>
        </p:txBody>
      </p:sp>
      <p:sp>
        <p:nvSpPr>
          <p:cNvPr id="6" name="Rectangle 5"/>
          <p:cNvSpPr/>
          <p:nvPr/>
        </p:nvSpPr>
        <p:spPr>
          <a:xfrm>
            <a:off x="838200" y="5105400"/>
            <a:ext cx="7620000" cy="990600"/>
          </a:xfrm>
          <a:prstGeom prst="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Goal: To understand how we can use the analytical results in decision making</a:t>
            </a:r>
          </a:p>
          <a:p>
            <a:pPr algn="ctr"/>
            <a:r>
              <a:rPr lang="en-US" dirty="0"/>
              <a:t>(i.e. What to do with these results?) </a:t>
            </a:r>
          </a:p>
        </p:txBody>
      </p:sp>
    </p:spTree>
    <p:extLst>
      <p:ext uri="{BB962C8B-B14F-4D97-AF65-F5344CB8AC3E}">
        <p14:creationId xmlns:p14="http://schemas.microsoft.com/office/powerpoint/2010/main" val="1288202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 you Stop Advertising in a Crisis</a:t>
            </a:r>
            <a:r>
              <a:rPr lang="en-US" baseline="30000" dirty="0"/>
              <a:t>1</a:t>
            </a:r>
            <a:r>
              <a:rPr lang="en-US" dirty="0"/>
              <a:t>: </a:t>
            </a:r>
            <a:r>
              <a:rPr lang="en-US" sz="2000" dirty="0"/>
              <a:t>P&amp;G vs Coca-Cola </a:t>
            </a:r>
            <a:endParaRPr lang="en-US" dirty="0"/>
          </a:p>
        </p:txBody>
      </p:sp>
      <p:sp>
        <p:nvSpPr>
          <p:cNvPr id="4" name="Footer Placeholder 3"/>
          <p:cNvSpPr>
            <a:spLocks noGrp="1"/>
          </p:cNvSpPr>
          <p:nvPr>
            <p:ph type="ftr" sz="quarter" idx="3"/>
          </p:nvPr>
        </p:nvSpPr>
        <p:spPr/>
        <p:txBody>
          <a:bodyPr/>
          <a:lstStyle/>
          <a:p>
            <a:r>
              <a:rPr lang="en-US"/>
              <a:t>© Ceren Kolsarici</a:t>
            </a:r>
            <a:endParaRPr lang="en-US" dirty="0"/>
          </a:p>
        </p:txBody>
      </p:sp>
      <p:pic>
        <p:nvPicPr>
          <p:cNvPr id="5" name="Picture 4"/>
          <p:cNvPicPr>
            <a:picLocks noChangeAspect="1"/>
          </p:cNvPicPr>
          <p:nvPr/>
        </p:nvPicPr>
        <p:blipFill>
          <a:blip r:embed="rId3"/>
          <a:stretch>
            <a:fillRect/>
          </a:stretch>
        </p:blipFill>
        <p:spPr>
          <a:xfrm>
            <a:off x="1483584" y="1588216"/>
            <a:ext cx="5867400" cy="3300413"/>
          </a:xfrm>
          <a:prstGeom prst="rect">
            <a:avLst/>
          </a:prstGeom>
        </p:spPr>
      </p:pic>
      <p:sp>
        <p:nvSpPr>
          <p:cNvPr id="6" name="TextBox 5"/>
          <p:cNvSpPr txBox="1"/>
          <p:nvPr/>
        </p:nvSpPr>
        <p:spPr>
          <a:xfrm>
            <a:off x="666952" y="859866"/>
            <a:ext cx="7500665" cy="646331"/>
          </a:xfrm>
          <a:prstGeom prst="rect">
            <a:avLst/>
          </a:prstGeom>
          <a:noFill/>
        </p:spPr>
        <p:txBody>
          <a:bodyPr wrap="square" rtlCol="0">
            <a:spAutoFit/>
          </a:bodyPr>
          <a:lstStyle/>
          <a:p>
            <a:pPr algn="ctr"/>
            <a:r>
              <a:rPr lang="en-US" dirty="0"/>
              <a:t>Procter &amp; Gamble doubled down on marketing when COVID hit, while Coca-Cola went dark. The former’s revenues surged, the latter’s dwindled.</a:t>
            </a:r>
          </a:p>
        </p:txBody>
      </p:sp>
      <p:sp>
        <p:nvSpPr>
          <p:cNvPr id="2" name="TextBox 1"/>
          <p:cNvSpPr txBox="1"/>
          <p:nvPr/>
        </p:nvSpPr>
        <p:spPr>
          <a:xfrm>
            <a:off x="228600" y="6082321"/>
            <a:ext cx="4079963" cy="338554"/>
          </a:xfrm>
          <a:prstGeom prst="rect">
            <a:avLst/>
          </a:prstGeom>
          <a:noFill/>
        </p:spPr>
        <p:txBody>
          <a:bodyPr wrap="none" rtlCol="0">
            <a:spAutoFit/>
          </a:bodyPr>
          <a:lstStyle/>
          <a:p>
            <a:r>
              <a:rPr lang="en-US" sz="800" dirty="0"/>
              <a:t>Source: </a:t>
            </a:r>
            <a:r>
              <a:rPr lang="en-US" sz="800" dirty="0">
                <a:hlinkClick r:id="rId4"/>
              </a:rPr>
              <a:t>https://www.marketingscience.info/when-brands-stop-advertising/</a:t>
            </a:r>
            <a:endParaRPr lang="en-US" sz="800" dirty="0"/>
          </a:p>
          <a:p>
            <a:r>
              <a:rPr lang="en-US" sz="800" dirty="0"/>
              <a:t>1 </a:t>
            </a:r>
            <a:r>
              <a:rPr lang="mr-IN" sz="800" dirty="0"/>
              <a:t>–</a:t>
            </a:r>
            <a:r>
              <a:rPr lang="en-US" sz="800" dirty="0"/>
              <a:t> Just 7% of all brands seized the opportunity to invest more in advertising during COVID-19</a:t>
            </a:r>
          </a:p>
        </p:txBody>
      </p:sp>
      <p:sp>
        <p:nvSpPr>
          <p:cNvPr id="7" name="Rectangle 6"/>
          <p:cNvSpPr/>
          <p:nvPr/>
        </p:nvSpPr>
        <p:spPr>
          <a:xfrm>
            <a:off x="1905000" y="5268820"/>
            <a:ext cx="5029200" cy="3048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a:t>How does the pattern differ for big brands vs. small brands? </a:t>
            </a:r>
          </a:p>
        </p:txBody>
      </p:sp>
    </p:spTree>
    <p:extLst>
      <p:ext uri="{BB962C8B-B14F-4D97-AF65-F5344CB8AC3E}">
        <p14:creationId xmlns:p14="http://schemas.microsoft.com/office/powerpoint/2010/main" val="22830161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Intuition works well enough for general direction of the changes/effects. </a:t>
            </a:r>
          </a:p>
          <a:p>
            <a:pPr lvl="1">
              <a:buFont typeface="Wingdings" pitchFamily="2" charset="2"/>
              <a:buChar char="à"/>
            </a:pPr>
            <a:r>
              <a:rPr lang="en-US" dirty="0">
                <a:sym typeface="Wingdings" pitchFamily="2" charset="2"/>
              </a:rPr>
              <a:t>Unclear </a:t>
            </a:r>
            <a:r>
              <a:rPr lang="en-US" dirty="0"/>
              <a:t>benefits of A &amp; AI </a:t>
            </a:r>
          </a:p>
          <a:p>
            <a:r>
              <a:rPr lang="en-US" dirty="0"/>
              <a:t>Financial and switching costs are high. </a:t>
            </a:r>
          </a:p>
          <a:p>
            <a:pPr marL="457200" lvl="1" indent="0">
              <a:buNone/>
            </a:pPr>
            <a:r>
              <a:rPr lang="en-US" dirty="0">
                <a:sym typeface="Wingdings" pitchFamily="2" charset="2"/>
              </a:rPr>
              <a:t>Deal breakers especially if firms fail to </a:t>
            </a:r>
            <a:r>
              <a:rPr lang="en-US" dirty="0">
                <a:solidFill>
                  <a:srgbClr val="FF0000"/>
                </a:solidFill>
                <a:sym typeface="Wingdings" pitchFamily="2" charset="2"/>
              </a:rPr>
              <a:t>ask the right questions </a:t>
            </a:r>
            <a:r>
              <a:rPr lang="en-US" dirty="0">
                <a:sym typeface="Wingdings" pitchFamily="2" charset="2"/>
              </a:rPr>
              <a:t>and/or generate </a:t>
            </a:r>
            <a:r>
              <a:rPr lang="en-US" dirty="0">
                <a:solidFill>
                  <a:srgbClr val="FF0000"/>
                </a:solidFill>
              </a:rPr>
              <a:t>actionable insights </a:t>
            </a:r>
            <a:r>
              <a:rPr lang="en-US" dirty="0"/>
              <a:t>from the results. </a:t>
            </a:r>
          </a:p>
          <a:p>
            <a:r>
              <a:rPr lang="en-US" dirty="0"/>
              <a:t>Online platforms provide easy access metrics for free </a:t>
            </a:r>
            <a:r>
              <a:rPr lang="en-US" sz="2000" dirty="0"/>
              <a:t>(e.g. likes, visits, clicks)</a:t>
            </a:r>
            <a:r>
              <a:rPr lang="en-US" dirty="0"/>
              <a:t> and decision makers think they suffice.</a:t>
            </a:r>
          </a:p>
          <a:p>
            <a:pPr marL="457200" lvl="1" indent="0">
              <a:buNone/>
            </a:pPr>
            <a:r>
              <a:rPr lang="en-US" dirty="0">
                <a:sym typeface="Wingdings" pitchFamily="2" charset="2"/>
              </a:rPr>
              <a:t> As </a:t>
            </a:r>
            <a:r>
              <a:rPr lang="en-US" dirty="0"/>
              <a:t>how a “like” translates into conversion. Does it? </a:t>
            </a:r>
          </a:p>
          <a:p>
            <a:r>
              <a:rPr lang="en-US" dirty="0"/>
              <a:t>Little/no trust in the organization that doing the best for the organization will actually get you ahead in your career. </a:t>
            </a:r>
          </a:p>
          <a:p>
            <a:pPr marL="457200" lvl="1" indent="0">
              <a:buNone/>
            </a:pPr>
            <a:r>
              <a:rPr lang="en-US" dirty="0">
                <a:sym typeface="Wingdings" pitchFamily="2" charset="2"/>
              </a:rPr>
              <a:t> Which one is better: </a:t>
            </a:r>
            <a:r>
              <a:rPr lang="en-US" dirty="0"/>
              <a:t>Top down or bottom up? </a:t>
            </a:r>
          </a:p>
        </p:txBody>
      </p:sp>
      <p:sp>
        <p:nvSpPr>
          <p:cNvPr id="3" name="Title 2"/>
          <p:cNvSpPr>
            <a:spLocks noGrp="1"/>
          </p:cNvSpPr>
          <p:nvPr>
            <p:ph type="title"/>
          </p:nvPr>
        </p:nvSpPr>
        <p:spPr/>
        <p:txBody>
          <a:bodyPr/>
          <a:lstStyle/>
          <a:p>
            <a:r>
              <a:rPr lang="en-US" dirty="0"/>
              <a:t>Barriers Against Proper Use of A &amp; AI </a:t>
            </a:r>
          </a:p>
        </p:txBody>
      </p:sp>
      <p:sp>
        <p:nvSpPr>
          <p:cNvPr id="4" name="Footer Placeholder 3"/>
          <p:cNvSpPr>
            <a:spLocks noGrp="1"/>
          </p:cNvSpPr>
          <p:nvPr>
            <p:ph type="ftr" sz="quarter" idx="3"/>
          </p:nvPr>
        </p:nvSpPr>
        <p:spPr/>
        <p:txBody>
          <a:bodyPr/>
          <a:lstStyle/>
          <a:p>
            <a:r>
              <a:rPr lang="en-US"/>
              <a:t>© Ceren Kolsarici</a:t>
            </a:r>
            <a:endParaRPr lang="en-US" dirty="0"/>
          </a:p>
        </p:txBody>
      </p:sp>
    </p:spTree>
    <p:extLst>
      <p:ext uri="{BB962C8B-B14F-4D97-AF65-F5344CB8AC3E}">
        <p14:creationId xmlns:p14="http://schemas.microsoft.com/office/powerpoint/2010/main" val="3830002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IS “GOOD” CAMPAIGN MEASUREMENT?</a:t>
            </a:r>
          </a:p>
        </p:txBody>
      </p:sp>
      <p:sp>
        <p:nvSpPr>
          <p:cNvPr id="6" name="Text Placeholder 5"/>
          <p:cNvSpPr>
            <a:spLocks noGrp="1"/>
          </p:cNvSpPr>
          <p:nvPr>
            <p:ph type="body" idx="1"/>
          </p:nvPr>
        </p:nvSpPr>
        <p:spPr/>
        <p:txBody>
          <a:bodyPr/>
          <a:lstStyle/>
          <a:p>
            <a:r>
              <a:rPr lang="en-US" dirty="0"/>
              <a:t>Why Methodology Matters</a:t>
            </a:r>
          </a:p>
        </p:txBody>
      </p:sp>
      <p:sp>
        <p:nvSpPr>
          <p:cNvPr id="4" name="Footer Placeholder 3"/>
          <p:cNvSpPr>
            <a:spLocks noGrp="1"/>
          </p:cNvSpPr>
          <p:nvPr>
            <p:ph type="ftr" sz="quarter" idx="3"/>
          </p:nvPr>
        </p:nvSpPr>
        <p:spPr/>
        <p:txBody>
          <a:bodyPr/>
          <a:lstStyle/>
          <a:p>
            <a:r>
              <a:rPr lang="en-US"/>
              <a:t>© Ceren Kolsarici</a:t>
            </a:r>
            <a:endParaRPr lang="en-US" dirty="0"/>
          </a:p>
        </p:txBody>
      </p:sp>
    </p:spTree>
    <p:extLst>
      <p:ext uri="{BB962C8B-B14F-4D97-AF65-F5344CB8AC3E}">
        <p14:creationId xmlns:p14="http://schemas.microsoft.com/office/powerpoint/2010/main" val="18312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0D118A-C68C-34F7-D9B0-BD3007F88848}"/>
              </a:ext>
            </a:extLst>
          </p:cNvPr>
          <p:cNvSpPr>
            <a:spLocks noGrp="1"/>
          </p:cNvSpPr>
          <p:nvPr>
            <p:ph type="title"/>
          </p:nvPr>
        </p:nvSpPr>
        <p:spPr>
          <a:xfrm>
            <a:off x="93517" y="22858"/>
            <a:ext cx="7956551" cy="648072"/>
          </a:xfrm>
        </p:spPr>
        <p:txBody>
          <a:bodyPr/>
          <a:lstStyle/>
          <a:p>
            <a:r>
              <a:rPr lang="en-US" dirty="0"/>
              <a:t>True Attribution Need Both Brand Tracking and MTA</a:t>
            </a:r>
          </a:p>
        </p:txBody>
      </p:sp>
      <p:sp>
        <p:nvSpPr>
          <p:cNvPr id="4" name="Footer Placeholder 3">
            <a:extLst>
              <a:ext uri="{FF2B5EF4-FFF2-40B4-BE49-F238E27FC236}">
                <a16:creationId xmlns:a16="http://schemas.microsoft.com/office/drawing/2014/main" id="{254A0687-53EF-81EF-FD23-D445DBD99277}"/>
              </a:ext>
            </a:extLst>
          </p:cNvPr>
          <p:cNvSpPr>
            <a:spLocks noGrp="1"/>
          </p:cNvSpPr>
          <p:nvPr>
            <p:ph type="ftr" sz="quarter" idx="3"/>
          </p:nvPr>
        </p:nvSpPr>
        <p:spPr/>
        <p:txBody>
          <a:bodyPr/>
          <a:lstStyle/>
          <a:p>
            <a:r>
              <a:rPr lang="en-US"/>
              <a:t>© Ceren Kolsarici</a:t>
            </a:r>
            <a:endParaRPr lang="en-US" dirty="0"/>
          </a:p>
        </p:txBody>
      </p:sp>
      <p:pic>
        <p:nvPicPr>
          <p:cNvPr id="3074" name="Picture 2" descr="No alternative text description for this image">
            <a:extLst>
              <a:ext uri="{FF2B5EF4-FFF2-40B4-BE49-F238E27FC236}">
                <a16:creationId xmlns:a16="http://schemas.microsoft.com/office/drawing/2014/main" id="{8A61FA58-4D99-2A10-DB6A-B4461E7A61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3791" y="1066800"/>
            <a:ext cx="5876417" cy="427803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BC15336-7CC5-13FA-8088-F3D87901AD65}"/>
              </a:ext>
            </a:extLst>
          </p:cNvPr>
          <p:cNvSpPr/>
          <p:nvPr/>
        </p:nvSpPr>
        <p:spPr>
          <a:xfrm>
            <a:off x="93517" y="5685059"/>
            <a:ext cx="8839199" cy="646331"/>
          </a:xfrm>
          <a:prstGeom prst="rect">
            <a:avLst/>
          </a:prstGeom>
        </p:spPr>
        <p:txBody>
          <a:bodyPr wrap="square">
            <a:spAutoFit/>
          </a:bodyPr>
          <a:lstStyle/>
          <a:p>
            <a:pPr algn="ctr"/>
            <a:r>
              <a:rPr lang="en-CA" dirty="0">
                <a:latin typeface="-apple-system"/>
              </a:rPr>
              <a:t>See the broader purchase path beyond what attribution alone can show you to fully understand how to best allocate your budget and optimize your marketing strategy.</a:t>
            </a:r>
            <a:endParaRPr lang="en-US" dirty="0"/>
          </a:p>
        </p:txBody>
      </p:sp>
    </p:spTree>
    <p:extLst>
      <p:ext uri="{BB962C8B-B14F-4D97-AF65-F5344CB8AC3E}">
        <p14:creationId xmlns:p14="http://schemas.microsoft.com/office/powerpoint/2010/main" val="687854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318C0C-520B-3B3B-F035-8E535A4DE6D9}"/>
              </a:ext>
            </a:extLst>
          </p:cNvPr>
          <p:cNvSpPr>
            <a:spLocks noGrp="1"/>
          </p:cNvSpPr>
          <p:nvPr>
            <p:ph type="title"/>
          </p:nvPr>
        </p:nvSpPr>
        <p:spPr>
          <a:xfrm>
            <a:off x="349249" y="44624"/>
            <a:ext cx="7804151" cy="648072"/>
          </a:xfrm>
        </p:spPr>
        <p:txBody>
          <a:bodyPr/>
          <a:lstStyle/>
          <a:p>
            <a:r>
              <a:rPr lang="en-US" dirty="0"/>
              <a:t>CTR: </a:t>
            </a:r>
            <a:r>
              <a:rPr lang="en-US" sz="2000" dirty="0"/>
              <a:t>Among the Most Misleading Metrics for Digital Budget Allocation</a:t>
            </a:r>
            <a:endParaRPr lang="en-US" sz="1800" dirty="0"/>
          </a:p>
        </p:txBody>
      </p:sp>
      <p:sp>
        <p:nvSpPr>
          <p:cNvPr id="4" name="Footer Placeholder 3">
            <a:extLst>
              <a:ext uri="{FF2B5EF4-FFF2-40B4-BE49-F238E27FC236}">
                <a16:creationId xmlns:a16="http://schemas.microsoft.com/office/drawing/2014/main" id="{656E1898-E0DF-8FF6-4634-DE7761349DA3}"/>
              </a:ext>
            </a:extLst>
          </p:cNvPr>
          <p:cNvSpPr>
            <a:spLocks noGrp="1"/>
          </p:cNvSpPr>
          <p:nvPr>
            <p:ph type="ftr" sz="quarter" idx="3"/>
          </p:nvPr>
        </p:nvSpPr>
        <p:spPr/>
        <p:txBody>
          <a:bodyPr/>
          <a:lstStyle/>
          <a:p>
            <a:r>
              <a:rPr lang="en-US"/>
              <a:t>© Ceren Kolsarici</a:t>
            </a:r>
            <a:endParaRPr lang="en-US" dirty="0"/>
          </a:p>
        </p:txBody>
      </p:sp>
      <p:sp>
        <p:nvSpPr>
          <p:cNvPr id="6" name="TextBox 5">
            <a:extLst>
              <a:ext uri="{FF2B5EF4-FFF2-40B4-BE49-F238E27FC236}">
                <a16:creationId xmlns:a16="http://schemas.microsoft.com/office/drawing/2014/main" id="{1740DAF3-881F-64B5-5E23-7037B1C04E5C}"/>
              </a:ext>
            </a:extLst>
          </p:cNvPr>
          <p:cNvSpPr txBox="1"/>
          <p:nvPr/>
        </p:nvSpPr>
        <p:spPr>
          <a:xfrm>
            <a:off x="166254" y="733445"/>
            <a:ext cx="7500665" cy="3139321"/>
          </a:xfrm>
          <a:prstGeom prst="rect">
            <a:avLst/>
          </a:prstGeom>
          <a:noFill/>
        </p:spPr>
        <p:txBody>
          <a:bodyPr wrap="square">
            <a:spAutoFit/>
          </a:bodyPr>
          <a:lstStyle/>
          <a:p>
            <a:pPr marL="285750" indent="-285750">
              <a:buFont typeface="Arial" panose="020B0604020202020204" pitchFamily="34" charset="0"/>
              <a:buChar char="•"/>
            </a:pPr>
            <a:r>
              <a:rPr lang="en-CA" b="0" i="0" dirty="0">
                <a:effectLst/>
                <a:latin typeface="-apple-system"/>
              </a:rPr>
              <a:t>Correlation CTR and ROI: -0.07 (Nielsen study 2009)</a:t>
            </a:r>
            <a:endParaRPr lang="en-CA" dirty="0">
              <a:latin typeface="-apple-system"/>
            </a:endParaRPr>
          </a:p>
          <a:p>
            <a:pPr marL="285750" indent="-285750">
              <a:buFont typeface="Arial" panose="020B0604020202020204" pitchFamily="34" charset="0"/>
              <a:buChar char="•"/>
            </a:pPr>
            <a:r>
              <a:rPr lang="en-CA" b="0" i="0" dirty="0">
                <a:effectLst/>
                <a:latin typeface="-apple-system"/>
              </a:rPr>
              <a:t>Correlation clicks and conversions: 0.01 (ComScore study 2012)</a:t>
            </a:r>
            <a:endParaRPr lang="en-CA" dirty="0">
              <a:latin typeface="-apple-system"/>
            </a:endParaRPr>
          </a:p>
          <a:p>
            <a:pPr marL="285750" indent="-285750">
              <a:buFont typeface="Arial" panose="020B0604020202020204" pitchFamily="34" charset="0"/>
              <a:buChar char="•"/>
            </a:pPr>
            <a:r>
              <a:rPr lang="en-CA" b="0" i="0" dirty="0">
                <a:effectLst/>
                <a:latin typeface="-apple-system"/>
              </a:rPr>
              <a:t>Correlation CTR and purchase intent: &lt;0.01 (Nielsen study 2014-2015)</a:t>
            </a:r>
            <a:endParaRPr lang="en-CA" dirty="0">
              <a:latin typeface="-apple-system"/>
            </a:endParaRPr>
          </a:p>
          <a:p>
            <a:pPr marL="285750" indent="-285750">
              <a:buFont typeface="Arial" panose="020B0604020202020204" pitchFamily="34" charset="0"/>
              <a:buChar char="•"/>
            </a:pPr>
            <a:r>
              <a:rPr lang="en-CA" b="0" i="0" dirty="0">
                <a:effectLst/>
                <a:latin typeface="-apple-system"/>
              </a:rPr>
              <a:t>Correlation CTR and incremental sales: -0.28 (</a:t>
            </a:r>
            <a:r>
              <a:rPr lang="en-CA" b="0" i="0" dirty="0" err="1">
                <a:effectLst/>
                <a:latin typeface="-apple-system"/>
              </a:rPr>
              <a:t>Dunnhumby</a:t>
            </a:r>
            <a:r>
              <a:rPr lang="en-CA" b="0" i="0" dirty="0">
                <a:effectLst/>
                <a:latin typeface="-apple-system"/>
              </a:rPr>
              <a:t> study 2019)</a:t>
            </a:r>
            <a:endParaRPr lang="en-CA" dirty="0">
              <a:latin typeface="-apple-system"/>
            </a:endParaRPr>
          </a:p>
          <a:p>
            <a:pPr marL="285750" indent="-285750">
              <a:buFont typeface="Arial" panose="020B0604020202020204" pitchFamily="34" charset="0"/>
              <a:buChar char="•"/>
            </a:pPr>
            <a:r>
              <a:rPr lang="en-CA" b="0" i="0" dirty="0">
                <a:effectLst/>
                <a:latin typeface="-apple-system"/>
              </a:rPr>
              <a:t>Correlation CTR and conversion rate: -0.01/-0.02 (Quantcast study 2021)</a:t>
            </a:r>
          </a:p>
          <a:p>
            <a:pPr marL="285750" indent="-285750">
              <a:buFont typeface="Arial" panose="020B0604020202020204" pitchFamily="34" charset="0"/>
              <a:buChar char="•"/>
            </a:pPr>
            <a:endParaRPr lang="en-CA" dirty="0">
              <a:latin typeface="-apple-system"/>
            </a:endParaRPr>
          </a:p>
          <a:p>
            <a:pPr marL="285750" indent="-285750">
              <a:buFont typeface="Arial" panose="020B0604020202020204" pitchFamily="34" charset="0"/>
              <a:buChar char="•"/>
            </a:pPr>
            <a:endParaRPr lang="en-CA" dirty="0">
              <a:latin typeface="-apple-system"/>
            </a:endParaRPr>
          </a:p>
          <a:p>
            <a:pPr marL="285750" indent="-285750">
              <a:buFont typeface="Arial" panose="020B0604020202020204" pitchFamily="34" charset="0"/>
              <a:buChar char="•"/>
            </a:pPr>
            <a:endParaRPr lang="en-CA" dirty="0">
              <a:latin typeface="-apple-system"/>
            </a:endParaRPr>
          </a:p>
          <a:p>
            <a:pPr algn="ctr"/>
            <a:r>
              <a:rPr lang="en-CA" b="0" i="0" dirty="0">
                <a:effectLst/>
                <a:latin typeface="-apple-system"/>
              </a:rPr>
              <a:t>Digital ads, even within platforms, should be assessed using </a:t>
            </a:r>
            <a:r>
              <a:rPr lang="en-CA" b="0" i="0" dirty="0">
                <a:solidFill>
                  <a:srgbClr val="FF0000"/>
                </a:solidFill>
                <a:effectLst/>
                <a:latin typeface="-apple-system"/>
              </a:rPr>
              <a:t>AB tests (RCT) </a:t>
            </a:r>
            <a:r>
              <a:rPr lang="en-CA" b="0" i="0" dirty="0">
                <a:effectLst/>
                <a:latin typeface="-apple-system"/>
              </a:rPr>
              <a:t>for budgeting decisions. Highly granular media/ </a:t>
            </a:r>
            <a:r>
              <a:rPr lang="en-CA" b="0" i="0" dirty="0">
                <a:solidFill>
                  <a:srgbClr val="FF0000"/>
                </a:solidFill>
                <a:effectLst/>
                <a:latin typeface="-apple-system"/>
              </a:rPr>
              <a:t>marketing mix models (MMM) </a:t>
            </a:r>
            <a:r>
              <a:rPr lang="en-CA" b="0" i="0" dirty="0">
                <a:effectLst/>
                <a:latin typeface="-apple-system"/>
              </a:rPr>
              <a:t>should be used as a complement.</a:t>
            </a:r>
            <a:endParaRPr lang="en-US" dirty="0"/>
          </a:p>
        </p:txBody>
      </p:sp>
      <p:pic>
        <p:nvPicPr>
          <p:cNvPr id="4100" name="Picture 4" descr="Image preview">
            <a:extLst>
              <a:ext uri="{FF2B5EF4-FFF2-40B4-BE49-F238E27FC236}">
                <a16:creationId xmlns:a16="http://schemas.microsoft.com/office/drawing/2014/main" id="{A84C59D9-6000-2A12-2E75-E06D23605E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7007" y="4027346"/>
            <a:ext cx="4076993" cy="274464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716ED5B-420C-D18F-59A9-C711BC55B66C}"/>
              </a:ext>
            </a:extLst>
          </p:cNvPr>
          <p:cNvSpPr txBox="1"/>
          <p:nvPr/>
        </p:nvSpPr>
        <p:spPr>
          <a:xfrm>
            <a:off x="680380" y="4838042"/>
            <a:ext cx="3236207" cy="369332"/>
          </a:xfrm>
          <a:prstGeom prst="rect">
            <a:avLst/>
          </a:prstGeom>
          <a:noFill/>
          <a:ln>
            <a:solidFill>
              <a:srgbClr val="FF0000"/>
            </a:solidFill>
          </a:ln>
        </p:spPr>
        <p:txBody>
          <a:bodyPr wrap="none" rtlCol="0">
            <a:spAutoFit/>
          </a:bodyPr>
          <a:lstStyle/>
          <a:p>
            <a:pPr algn="ctr"/>
            <a:r>
              <a:rPr lang="en-US" dirty="0"/>
              <a:t>Should CTR be ignored entirely? </a:t>
            </a:r>
          </a:p>
        </p:txBody>
      </p:sp>
      <p:sp>
        <p:nvSpPr>
          <p:cNvPr id="9" name="TextBox 8">
            <a:extLst>
              <a:ext uri="{FF2B5EF4-FFF2-40B4-BE49-F238E27FC236}">
                <a16:creationId xmlns:a16="http://schemas.microsoft.com/office/drawing/2014/main" id="{EBB34014-749A-AF88-F516-2D2E6FC99C73}"/>
              </a:ext>
            </a:extLst>
          </p:cNvPr>
          <p:cNvSpPr txBox="1"/>
          <p:nvPr/>
        </p:nvSpPr>
        <p:spPr>
          <a:xfrm>
            <a:off x="0" y="5746750"/>
            <a:ext cx="5772440" cy="830997"/>
          </a:xfrm>
          <a:prstGeom prst="rect">
            <a:avLst/>
          </a:prstGeom>
          <a:noFill/>
        </p:spPr>
        <p:txBody>
          <a:bodyPr wrap="square">
            <a:spAutoFit/>
          </a:bodyPr>
          <a:lstStyle/>
          <a:p>
            <a:br>
              <a:rPr lang="en-CA" sz="800" b="0" i="0" dirty="0">
                <a:effectLst/>
                <a:highlight>
                  <a:srgbClr val="F2F2F2"/>
                </a:highlight>
                <a:latin typeface="-apple-system"/>
              </a:rPr>
            </a:br>
            <a:r>
              <a:rPr lang="en-CA" sz="800" i="0" dirty="0">
                <a:solidFill>
                  <a:schemeClr val="bg1">
                    <a:lumMod val="50000"/>
                  </a:schemeClr>
                </a:solidFill>
                <a:effectLst/>
                <a:highlight>
                  <a:srgbClr val="F2F2F2"/>
                </a:highligh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https://www.nielsen.com/insights/2009/is-the-ad-biz-through-with-click-through/</a:t>
            </a:r>
            <a:br>
              <a:rPr lang="en-CA" sz="800" b="0" i="0" dirty="0">
                <a:solidFill>
                  <a:schemeClr val="bg1">
                    <a:lumMod val="50000"/>
                  </a:schemeClr>
                </a:solidFill>
                <a:effectLst/>
                <a:highlight>
                  <a:srgbClr val="F2F2F2"/>
                </a:highlight>
                <a:latin typeface="Times New Roman" panose="02020603050405020304" pitchFamily="18" charset="0"/>
                <a:cs typeface="Times New Roman" panose="02020603050405020304" pitchFamily="18" charset="0"/>
              </a:rPr>
            </a:br>
            <a:r>
              <a:rPr lang="en-CA" sz="800" i="0" dirty="0">
                <a:solidFill>
                  <a:schemeClr val="bg1">
                    <a:lumMod val="50000"/>
                  </a:schemeClr>
                </a:solidFill>
                <a:effectLst/>
                <a:highlight>
                  <a:srgbClr val="F2F2F2"/>
                </a:highligh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https://www.comscore.com/Insights/Press-Releases/2012/4/For-Display-Ads-Being-Seen-Matters-More-than-Being-Clicked</a:t>
            </a:r>
            <a:br>
              <a:rPr lang="en-CA" sz="800" b="0" i="0" dirty="0">
                <a:solidFill>
                  <a:schemeClr val="bg1">
                    <a:lumMod val="50000"/>
                  </a:schemeClr>
                </a:solidFill>
                <a:effectLst/>
                <a:highlight>
                  <a:srgbClr val="F2F2F2"/>
                </a:highlight>
                <a:latin typeface="Times New Roman" panose="02020603050405020304" pitchFamily="18" charset="0"/>
                <a:cs typeface="Times New Roman" panose="02020603050405020304" pitchFamily="18" charset="0"/>
              </a:rPr>
            </a:br>
            <a:r>
              <a:rPr lang="en-CA" sz="800" i="0" dirty="0">
                <a:solidFill>
                  <a:schemeClr val="bg1">
                    <a:lumMod val="50000"/>
                  </a:schemeClr>
                </a:solidFill>
                <a:effectLst/>
                <a:highlight>
                  <a:srgbClr val="F2F2F2"/>
                </a:highlight>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https://www.ianbarnard.ca/post/the-worst-social-media-metric-according-to-facebook</a:t>
            </a:r>
            <a:br>
              <a:rPr lang="en-CA" sz="800" b="0" i="0" dirty="0">
                <a:solidFill>
                  <a:schemeClr val="bg1">
                    <a:lumMod val="50000"/>
                  </a:schemeClr>
                </a:solidFill>
                <a:effectLst/>
                <a:highlight>
                  <a:srgbClr val="F2F2F2"/>
                </a:highlight>
                <a:latin typeface="Times New Roman" panose="02020603050405020304" pitchFamily="18" charset="0"/>
                <a:cs typeface="Times New Roman" panose="02020603050405020304" pitchFamily="18" charset="0"/>
              </a:rPr>
            </a:br>
            <a:r>
              <a:rPr lang="en-CA" sz="800" i="0" dirty="0">
                <a:solidFill>
                  <a:schemeClr val="bg1">
                    <a:lumMod val="50000"/>
                  </a:schemeClr>
                </a:solidFill>
                <a:effectLst/>
                <a:highlight>
                  <a:srgbClr val="F2F2F2"/>
                </a:highlight>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https://www.warc.com/newsandopinion/opinion/click-through-rate-is-well-past-its-sell-by-date/2993</a:t>
            </a:r>
            <a:br>
              <a:rPr lang="en-CA" sz="800" b="0" i="0" dirty="0">
                <a:solidFill>
                  <a:schemeClr val="bg1">
                    <a:lumMod val="50000"/>
                  </a:schemeClr>
                </a:solidFill>
                <a:effectLst/>
                <a:highlight>
                  <a:srgbClr val="F2F2F2"/>
                </a:highlight>
                <a:latin typeface="Times New Roman" panose="02020603050405020304" pitchFamily="18" charset="0"/>
                <a:cs typeface="Times New Roman" panose="02020603050405020304" pitchFamily="18" charset="0"/>
              </a:rPr>
            </a:br>
            <a:r>
              <a:rPr lang="en-CA" sz="800" i="0" dirty="0">
                <a:solidFill>
                  <a:schemeClr val="bg1">
                    <a:lumMod val="50000"/>
                  </a:schemeClr>
                </a:solidFill>
                <a:effectLst/>
                <a:highlight>
                  <a:srgbClr val="F2F2F2"/>
                </a:highlight>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https://www.quantcast.com/wp-content/uploads/2021/09/lead-generation-driving-customer-conversions-not-clicks.pdf</a:t>
            </a:r>
            <a:endParaRPr lang="en-US" sz="800" dirty="0">
              <a:solidFill>
                <a:schemeClr val="bg1">
                  <a:lumMod val="50000"/>
                </a:schemeClr>
              </a:solidFill>
              <a:latin typeface="Times New Roman" panose="02020603050405020304" pitchFamily="18" charset="0"/>
              <a:cs typeface="Times New Roman" panose="02020603050405020304" pitchFamily="18" charset="0"/>
            </a:endParaRPr>
          </a:p>
        </p:txBody>
      </p:sp>
      <p:cxnSp>
        <p:nvCxnSpPr>
          <p:cNvPr id="11" name="Straight Arrow Connector 10">
            <a:extLst>
              <a:ext uri="{FF2B5EF4-FFF2-40B4-BE49-F238E27FC236}">
                <a16:creationId xmlns:a16="http://schemas.microsoft.com/office/drawing/2014/main" id="{83E72030-DCA5-D448-F1A2-5149E4A5F4F2}"/>
              </a:ext>
            </a:extLst>
          </p:cNvPr>
          <p:cNvCxnSpPr/>
          <p:nvPr/>
        </p:nvCxnSpPr>
        <p:spPr>
          <a:xfrm>
            <a:off x="3823854" y="2202058"/>
            <a:ext cx="0" cy="762000"/>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3634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8" end="8"/>
                                            </p:txEl>
                                          </p:spTgt>
                                        </p:tgtEl>
                                        <p:attrNameLst>
                                          <p:attrName>style.visibility</p:attrName>
                                        </p:attrNameLst>
                                      </p:cBhvr>
                                      <p:to>
                                        <p:strVal val="visible"/>
                                      </p:to>
                                    </p:set>
                                    <p:animEffect transition="in" filter="blinds(horizontal)">
                                      <p:cBhvr>
                                        <p:cTn id="7" dur="500"/>
                                        <p:tgtEl>
                                          <p:spTgt spid="6">
                                            <p:txEl>
                                              <p:pRg st="8" end="8"/>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1"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a:t>Calculate the </a:t>
            </a:r>
            <a:r>
              <a:rPr lang="en-US" dirty="0">
                <a:solidFill>
                  <a:srgbClr val="FF0000"/>
                </a:solidFill>
              </a:rPr>
              <a:t>incremental impact</a:t>
            </a:r>
            <a:r>
              <a:rPr lang="en-US" dirty="0">
                <a:solidFill>
                  <a:schemeClr val="tx1"/>
                </a:solidFill>
              </a:rPr>
              <a:t> of marketing action</a:t>
            </a:r>
          </a:p>
          <a:p>
            <a:pPr lvl="1"/>
            <a:r>
              <a:rPr lang="en-US" dirty="0">
                <a:solidFill>
                  <a:schemeClr val="tx1"/>
                </a:solidFill>
              </a:rPr>
              <a:t>The lift, above and beyond a defined baseline, that is specifically </a:t>
            </a:r>
            <a:r>
              <a:rPr lang="en-US" i="1" dirty="0">
                <a:solidFill>
                  <a:schemeClr val="tx1"/>
                </a:solidFill>
              </a:rPr>
              <a:t>attributable</a:t>
            </a:r>
            <a:r>
              <a:rPr lang="en-US" dirty="0">
                <a:solidFill>
                  <a:schemeClr val="tx1"/>
                </a:solidFill>
              </a:rPr>
              <a:t> to a focal marketing effort</a:t>
            </a:r>
          </a:p>
        </p:txBody>
      </p:sp>
      <p:sp>
        <p:nvSpPr>
          <p:cNvPr id="5" name="Title 4"/>
          <p:cNvSpPr>
            <a:spLocks noGrp="1"/>
          </p:cNvSpPr>
          <p:nvPr>
            <p:ph type="title"/>
          </p:nvPr>
        </p:nvSpPr>
        <p:spPr/>
        <p:txBody>
          <a:bodyPr/>
          <a:lstStyle/>
          <a:p>
            <a:r>
              <a:rPr lang="en-US" dirty="0"/>
              <a:t>The Goal of Campaign Measurement</a:t>
            </a:r>
          </a:p>
        </p:txBody>
      </p:sp>
      <p:sp>
        <p:nvSpPr>
          <p:cNvPr id="4" name="Footer Placeholder 3"/>
          <p:cNvSpPr>
            <a:spLocks noGrp="1"/>
          </p:cNvSpPr>
          <p:nvPr>
            <p:ph type="ftr" sz="quarter" idx="3"/>
          </p:nvPr>
        </p:nvSpPr>
        <p:spPr/>
        <p:txBody>
          <a:bodyPr/>
          <a:lstStyle/>
          <a:p>
            <a:r>
              <a:rPr lang="en-US"/>
              <a:t>© Ceren Kolsarici</a:t>
            </a:r>
            <a:endParaRPr lang="en-US" dirty="0"/>
          </a:p>
        </p:txBody>
      </p:sp>
      <p:grpSp>
        <p:nvGrpSpPr>
          <p:cNvPr id="11" name="Group 10"/>
          <p:cNvGrpSpPr/>
          <p:nvPr/>
        </p:nvGrpSpPr>
        <p:grpSpPr>
          <a:xfrm>
            <a:off x="151066" y="3200400"/>
            <a:ext cx="2684303" cy="1784350"/>
            <a:chOff x="533400" y="3048000"/>
            <a:chExt cx="2684303" cy="178435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 y="3048000"/>
              <a:ext cx="2684303" cy="1784350"/>
            </a:xfrm>
            <a:prstGeom prst="rect">
              <a:avLst/>
            </a:prstGeom>
          </p:spPr>
        </p:pic>
        <p:sp>
          <p:nvSpPr>
            <p:cNvPr id="10" name="TextBox 9"/>
            <p:cNvSpPr txBox="1"/>
            <p:nvPr/>
          </p:nvSpPr>
          <p:spPr>
            <a:xfrm>
              <a:off x="990600" y="3062990"/>
              <a:ext cx="1999393" cy="369332"/>
            </a:xfrm>
            <a:prstGeom prst="rect">
              <a:avLst/>
            </a:prstGeom>
            <a:noFill/>
          </p:spPr>
          <p:txBody>
            <a:bodyPr wrap="none" rtlCol="0">
              <a:spAutoFit/>
            </a:bodyPr>
            <a:lstStyle/>
            <a:p>
              <a:r>
                <a:rPr lang="en-US"/>
                <a:t>Liberty </a:t>
              </a:r>
              <a:r>
                <a:rPr lang="en-US" dirty="0"/>
                <a:t>Hotels </a:t>
              </a:r>
              <a:r>
                <a:rPr lang="en-US" dirty="0" err="1"/>
                <a:t>Lykia</a:t>
              </a:r>
              <a:endParaRPr lang="en-US" dirty="0"/>
            </a:p>
          </p:txBody>
        </p:sp>
      </p:gr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28312" y="1941914"/>
            <a:ext cx="4406088" cy="4617356"/>
          </a:xfrm>
          <a:prstGeom prst="rect">
            <a:avLst/>
          </a:prstGeom>
        </p:spPr>
      </p:pic>
      <p:grpSp>
        <p:nvGrpSpPr>
          <p:cNvPr id="13" name="Group 12"/>
          <p:cNvGrpSpPr/>
          <p:nvPr/>
        </p:nvGrpSpPr>
        <p:grpSpPr>
          <a:xfrm>
            <a:off x="4267201" y="3538742"/>
            <a:ext cx="990600" cy="957058"/>
            <a:chOff x="533400" y="3048000"/>
            <a:chExt cx="2684303" cy="1784350"/>
          </a:xfrm>
        </p:grpSpPr>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3048000"/>
              <a:ext cx="2684303" cy="1784350"/>
            </a:xfrm>
            <a:prstGeom prst="rect">
              <a:avLst/>
            </a:prstGeom>
          </p:spPr>
        </p:pic>
        <p:sp>
          <p:nvSpPr>
            <p:cNvPr id="15" name="TextBox 14"/>
            <p:cNvSpPr txBox="1"/>
            <p:nvPr/>
          </p:nvSpPr>
          <p:spPr>
            <a:xfrm>
              <a:off x="990599" y="3062988"/>
              <a:ext cx="2151038" cy="344293"/>
            </a:xfrm>
            <a:prstGeom prst="rect">
              <a:avLst/>
            </a:prstGeom>
            <a:noFill/>
          </p:spPr>
          <p:txBody>
            <a:bodyPr wrap="none" rtlCol="0">
              <a:spAutoFit/>
            </a:bodyPr>
            <a:lstStyle/>
            <a:p>
              <a:r>
                <a:rPr lang="en-US" sz="600" dirty="0"/>
                <a:t>Liberty Hotels </a:t>
              </a:r>
              <a:r>
                <a:rPr lang="en-US" sz="600" dirty="0" err="1"/>
                <a:t>Lykia</a:t>
              </a:r>
              <a:endParaRPr lang="en-US" sz="600" dirty="0"/>
            </a:p>
          </p:txBody>
        </p:sp>
      </p:grpSp>
      <p:cxnSp>
        <p:nvCxnSpPr>
          <p:cNvPr id="17" name="Straight Arrow Connector 16"/>
          <p:cNvCxnSpPr/>
          <p:nvPr/>
        </p:nvCxnSpPr>
        <p:spPr>
          <a:xfrm>
            <a:off x="2776381" y="3538742"/>
            <a:ext cx="1490820" cy="200744"/>
          </a:xfrm>
          <a:prstGeom prst="straightConnector1">
            <a:avLst/>
          </a:prstGeom>
          <a:ln w="19050">
            <a:solidFill>
              <a:schemeClr val="bg1">
                <a:lumMod val="65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endCxn id="14" idx="1"/>
          </p:cNvCxnSpPr>
          <p:nvPr/>
        </p:nvCxnSpPr>
        <p:spPr>
          <a:xfrm flipV="1">
            <a:off x="2835369" y="4017271"/>
            <a:ext cx="1431832" cy="569954"/>
          </a:xfrm>
          <a:prstGeom prst="straightConnector1">
            <a:avLst/>
          </a:prstGeom>
          <a:ln w="19050">
            <a:solidFill>
              <a:schemeClr val="bg1">
                <a:lumMod val="65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588625" y="2120930"/>
            <a:ext cx="2187458" cy="369332"/>
          </a:xfrm>
          <a:prstGeom prst="rect">
            <a:avLst/>
          </a:prstGeom>
          <a:noFill/>
        </p:spPr>
        <p:txBody>
          <a:bodyPr wrap="none" rtlCol="0">
            <a:spAutoFit/>
          </a:bodyPr>
          <a:lstStyle/>
          <a:p>
            <a:r>
              <a:rPr lang="en-US" b="1" u="sng" dirty="0"/>
              <a:t>Scenario A</a:t>
            </a:r>
            <a:r>
              <a:rPr lang="en-US" b="1" u="sng"/>
              <a:t>: Exposure</a:t>
            </a:r>
            <a:endParaRPr lang="en-US" b="1" u="sng" dirty="0"/>
          </a:p>
        </p:txBody>
      </p:sp>
      <p:sp>
        <p:nvSpPr>
          <p:cNvPr id="22" name="Rectangle 21"/>
          <p:cNvSpPr/>
          <p:nvPr/>
        </p:nvSpPr>
        <p:spPr>
          <a:xfrm>
            <a:off x="655462" y="5431434"/>
            <a:ext cx="1905000" cy="70412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t>Conversions</a:t>
            </a:r>
          </a:p>
        </p:txBody>
      </p:sp>
      <p:sp>
        <p:nvSpPr>
          <p:cNvPr id="23" name="Left Arrow 22"/>
          <p:cNvSpPr/>
          <p:nvPr/>
        </p:nvSpPr>
        <p:spPr>
          <a:xfrm>
            <a:off x="2936696" y="5646642"/>
            <a:ext cx="822231" cy="289116"/>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3170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MARKETING METRICS</a:t>
            </a:r>
          </a:p>
        </p:txBody>
      </p:sp>
      <p:sp>
        <p:nvSpPr>
          <p:cNvPr id="5" name="Text Placeholder 4"/>
          <p:cNvSpPr>
            <a:spLocks noGrp="1"/>
          </p:cNvSpPr>
          <p:nvPr>
            <p:ph type="body" idx="1"/>
          </p:nvPr>
        </p:nvSpPr>
        <p:spPr/>
        <p:txBody>
          <a:bodyPr/>
          <a:lstStyle/>
          <a:p>
            <a:endParaRPr lang="en-US"/>
          </a:p>
        </p:txBody>
      </p:sp>
      <p:sp>
        <p:nvSpPr>
          <p:cNvPr id="6" name="Footer Placeholder 5"/>
          <p:cNvSpPr>
            <a:spLocks noGrp="1"/>
          </p:cNvSpPr>
          <p:nvPr>
            <p:ph type="ftr" sz="quarter" idx="3"/>
          </p:nvPr>
        </p:nvSpPr>
        <p:spPr>
          <a:xfrm>
            <a:off x="0" y="6597650"/>
            <a:ext cx="4943475" cy="260350"/>
          </a:xfrm>
          <a:prstGeom prst="rect">
            <a:avLst/>
          </a:prstGeom>
        </p:spPr>
        <p:txBody>
          <a:bodyPr/>
          <a:lstStyle/>
          <a:p>
            <a:r>
              <a:rPr lang="en-US"/>
              <a:t>© Ceren Kolsarici</a:t>
            </a:r>
            <a:endParaRPr lang="en-US" dirty="0"/>
          </a:p>
        </p:txBody>
      </p:sp>
      <p:pic>
        <p:nvPicPr>
          <p:cNvPr id="5122" name="Picture 2" descr="Visual illustration of the difference between leading and lagging indicators">
            <a:extLst>
              <a:ext uri="{FF2B5EF4-FFF2-40B4-BE49-F238E27FC236}">
                <a16:creationId xmlns:a16="http://schemas.microsoft.com/office/drawing/2014/main" id="{261600FD-BC6C-FE3F-DEFE-A528485BB6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667" t="14444" r="11667" b="20370"/>
          <a:stretch/>
        </p:blipFill>
        <p:spPr bwMode="auto">
          <a:xfrm>
            <a:off x="3352800" y="883285"/>
            <a:ext cx="557645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0959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a:t>Calculate the </a:t>
            </a:r>
            <a:r>
              <a:rPr lang="en-US" dirty="0">
                <a:solidFill>
                  <a:srgbClr val="FF0000"/>
                </a:solidFill>
              </a:rPr>
              <a:t>incremental impact</a:t>
            </a:r>
            <a:r>
              <a:rPr lang="en-US" dirty="0">
                <a:solidFill>
                  <a:schemeClr val="tx1"/>
                </a:solidFill>
              </a:rPr>
              <a:t> of marketing action</a:t>
            </a:r>
          </a:p>
          <a:p>
            <a:pPr lvl="1"/>
            <a:r>
              <a:rPr lang="en-US" dirty="0">
                <a:solidFill>
                  <a:schemeClr val="tx1"/>
                </a:solidFill>
              </a:rPr>
              <a:t>The lift, above and beyond a defined baseline, that is specifically </a:t>
            </a:r>
            <a:r>
              <a:rPr lang="en-US" i="1" dirty="0">
                <a:solidFill>
                  <a:schemeClr val="tx1"/>
                </a:solidFill>
              </a:rPr>
              <a:t>attributable</a:t>
            </a:r>
            <a:r>
              <a:rPr lang="en-US" dirty="0">
                <a:solidFill>
                  <a:schemeClr val="tx1"/>
                </a:solidFill>
              </a:rPr>
              <a:t> to a focal marketing effort</a:t>
            </a:r>
          </a:p>
        </p:txBody>
      </p:sp>
      <p:sp>
        <p:nvSpPr>
          <p:cNvPr id="5" name="Title 4"/>
          <p:cNvSpPr>
            <a:spLocks noGrp="1"/>
          </p:cNvSpPr>
          <p:nvPr>
            <p:ph type="title"/>
          </p:nvPr>
        </p:nvSpPr>
        <p:spPr/>
        <p:txBody>
          <a:bodyPr/>
          <a:lstStyle/>
          <a:p>
            <a:r>
              <a:rPr lang="en-US" dirty="0"/>
              <a:t>The Goal of Campaign Measurement</a:t>
            </a:r>
          </a:p>
        </p:txBody>
      </p:sp>
      <p:sp>
        <p:nvSpPr>
          <p:cNvPr id="4" name="Footer Placeholder 3"/>
          <p:cNvSpPr>
            <a:spLocks noGrp="1"/>
          </p:cNvSpPr>
          <p:nvPr>
            <p:ph type="ftr" sz="quarter" idx="3"/>
          </p:nvPr>
        </p:nvSpPr>
        <p:spPr/>
        <p:txBody>
          <a:bodyPr/>
          <a:lstStyle/>
          <a:p>
            <a:r>
              <a:rPr lang="en-US"/>
              <a:t>© Ceren Kolsarici</a:t>
            </a:r>
            <a:endParaRPr 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6800" y="2846128"/>
            <a:ext cx="3423325" cy="3587470"/>
          </a:xfrm>
          <a:prstGeom prst="rect">
            <a:avLst/>
          </a:prstGeom>
        </p:spPr>
      </p:pic>
      <p:sp>
        <p:nvSpPr>
          <p:cNvPr id="21" name="TextBox 20"/>
          <p:cNvSpPr txBox="1"/>
          <p:nvPr/>
        </p:nvSpPr>
        <p:spPr>
          <a:xfrm>
            <a:off x="323267" y="2178294"/>
            <a:ext cx="2506455" cy="369332"/>
          </a:xfrm>
          <a:prstGeom prst="rect">
            <a:avLst/>
          </a:prstGeom>
          <a:noFill/>
        </p:spPr>
        <p:txBody>
          <a:bodyPr wrap="none" rtlCol="0">
            <a:spAutoFit/>
          </a:bodyPr>
          <a:lstStyle/>
          <a:p>
            <a:r>
              <a:rPr lang="en-US" b="1" u="sng" dirty="0"/>
              <a:t>Scenario B: </a:t>
            </a:r>
            <a:r>
              <a:rPr lang="en-US" b="1" u="sng"/>
              <a:t>No Exposure</a:t>
            </a:r>
            <a:endParaRPr lang="en-US" b="1" u="sng" dirty="0"/>
          </a:p>
        </p:txBody>
      </p:sp>
      <p:sp>
        <p:nvSpPr>
          <p:cNvPr id="2" name="Right Arrow 1"/>
          <p:cNvSpPr/>
          <p:nvPr/>
        </p:nvSpPr>
        <p:spPr>
          <a:xfrm>
            <a:off x="4648200" y="4343400"/>
            <a:ext cx="838200" cy="2964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6096000" y="4139571"/>
            <a:ext cx="1905000" cy="70412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t>Conversions</a:t>
            </a:r>
          </a:p>
        </p:txBody>
      </p:sp>
    </p:spTree>
    <p:extLst>
      <p:ext uri="{BB962C8B-B14F-4D97-AF65-F5344CB8AC3E}">
        <p14:creationId xmlns:p14="http://schemas.microsoft.com/office/powerpoint/2010/main" val="17820573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RCTs are the “gold standard” in ad measurement as they allow for the measurement of </a:t>
            </a:r>
            <a:r>
              <a:rPr lang="en-US" dirty="0">
                <a:solidFill>
                  <a:srgbClr val="00B0F0"/>
                </a:solidFill>
              </a:rPr>
              <a:t>causal impact </a:t>
            </a:r>
            <a:r>
              <a:rPr lang="en-US" dirty="0"/>
              <a:t>of ad exposure</a:t>
            </a:r>
          </a:p>
        </p:txBody>
      </p:sp>
      <p:sp>
        <p:nvSpPr>
          <p:cNvPr id="3" name="Title 2"/>
          <p:cNvSpPr>
            <a:spLocks noGrp="1"/>
          </p:cNvSpPr>
          <p:nvPr>
            <p:ph type="title"/>
          </p:nvPr>
        </p:nvSpPr>
        <p:spPr/>
        <p:txBody>
          <a:bodyPr/>
          <a:lstStyle/>
          <a:p>
            <a:r>
              <a:rPr lang="en-US" dirty="0"/>
              <a:t>Randomized Controlled Trials (RCTs)</a:t>
            </a:r>
          </a:p>
        </p:txBody>
      </p:sp>
      <p:sp>
        <p:nvSpPr>
          <p:cNvPr id="4" name="Footer Placeholder 3"/>
          <p:cNvSpPr>
            <a:spLocks noGrp="1"/>
          </p:cNvSpPr>
          <p:nvPr>
            <p:ph type="ftr" sz="quarter" idx="3"/>
          </p:nvPr>
        </p:nvSpPr>
        <p:spPr/>
        <p:txBody>
          <a:bodyPr/>
          <a:lstStyle/>
          <a:p>
            <a:r>
              <a:rPr lang="en-US"/>
              <a:t>© Ceren Kolsarici</a:t>
            </a:r>
            <a:endParaRPr lang="en-US" dirty="0"/>
          </a:p>
        </p:txBody>
      </p:sp>
      <p:pic>
        <p:nvPicPr>
          <p:cNvPr id="6" name="Picture 5"/>
          <p:cNvPicPr>
            <a:picLocks noChangeAspect="1"/>
          </p:cNvPicPr>
          <p:nvPr/>
        </p:nvPicPr>
        <p:blipFill>
          <a:blip r:embed="rId3"/>
          <a:stretch>
            <a:fillRect/>
          </a:stretch>
        </p:blipFill>
        <p:spPr>
          <a:xfrm>
            <a:off x="2057400" y="1752600"/>
            <a:ext cx="5009393" cy="1949965"/>
          </a:xfrm>
          <a:prstGeom prst="rect">
            <a:avLst/>
          </a:prstGeom>
        </p:spPr>
      </p:pic>
      <p:pic>
        <p:nvPicPr>
          <p:cNvPr id="7" name="Picture 6"/>
          <p:cNvPicPr>
            <a:picLocks noChangeAspect="1"/>
          </p:cNvPicPr>
          <p:nvPr/>
        </p:nvPicPr>
        <p:blipFill>
          <a:blip r:embed="rId4"/>
          <a:stretch>
            <a:fillRect/>
          </a:stretch>
        </p:blipFill>
        <p:spPr>
          <a:xfrm>
            <a:off x="2057399" y="3993335"/>
            <a:ext cx="5009393" cy="2044113"/>
          </a:xfrm>
          <a:prstGeom prst="rect">
            <a:avLst/>
          </a:prstGeom>
        </p:spPr>
      </p:pic>
      <p:sp>
        <p:nvSpPr>
          <p:cNvPr id="8" name="TextBox 7"/>
          <p:cNvSpPr txBox="1"/>
          <p:nvPr/>
        </p:nvSpPr>
        <p:spPr>
          <a:xfrm>
            <a:off x="152400" y="6400800"/>
            <a:ext cx="7697514" cy="215444"/>
          </a:xfrm>
          <a:prstGeom prst="rect">
            <a:avLst/>
          </a:prstGeom>
          <a:noFill/>
        </p:spPr>
        <p:txBody>
          <a:bodyPr wrap="square" rtlCol="0">
            <a:spAutoFit/>
          </a:bodyPr>
          <a:lstStyle/>
          <a:p>
            <a:r>
              <a:rPr lang="en-US" sz="800" dirty="0"/>
              <a:t>Source: Gordon et al. (2016), A Comparison of Approaches to Advertising Measurement: Evidence from Big Field Experiments at Facebook</a:t>
            </a:r>
          </a:p>
        </p:txBody>
      </p:sp>
    </p:spTree>
    <p:extLst>
      <p:ext uri="{BB962C8B-B14F-4D97-AF65-F5344CB8AC3E}">
        <p14:creationId xmlns:p14="http://schemas.microsoft.com/office/powerpoint/2010/main" val="19523953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tretch>
            <a:fillRect/>
          </a:stretch>
        </p:blipFill>
        <p:spPr>
          <a:xfrm>
            <a:off x="1447800" y="1066800"/>
            <a:ext cx="6565900" cy="3492500"/>
          </a:xfrm>
          <a:prstGeom prst="rect">
            <a:avLst/>
          </a:prstGeom>
        </p:spPr>
      </p:pic>
      <p:sp>
        <p:nvSpPr>
          <p:cNvPr id="3" name="Title 2"/>
          <p:cNvSpPr>
            <a:spLocks noGrp="1"/>
          </p:cNvSpPr>
          <p:nvPr>
            <p:ph type="title"/>
          </p:nvPr>
        </p:nvSpPr>
        <p:spPr/>
        <p:txBody>
          <a:bodyPr/>
          <a:lstStyle/>
          <a:p>
            <a:r>
              <a:rPr lang="en-US" dirty="0"/>
              <a:t>Conversion Lift Calculation</a:t>
            </a:r>
          </a:p>
        </p:txBody>
      </p:sp>
      <p:sp>
        <p:nvSpPr>
          <p:cNvPr id="4" name="Footer Placeholder 3"/>
          <p:cNvSpPr>
            <a:spLocks noGrp="1"/>
          </p:cNvSpPr>
          <p:nvPr>
            <p:ph type="ftr" sz="quarter" idx="3"/>
          </p:nvPr>
        </p:nvSpPr>
        <p:spPr/>
        <p:txBody>
          <a:bodyPr/>
          <a:lstStyle/>
          <a:p>
            <a:r>
              <a:rPr lang="en-US"/>
              <a:t>© Ceren Kolsarici</a:t>
            </a:r>
            <a:endParaRPr lang="en-US" dirty="0"/>
          </a:p>
        </p:txBody>
      </p:sp>
      <p:sp>
        <p:nvSpPr>
          <p:cNvPr id="9" name="TextBox 8"/>
          <p:cNvSpPr txBox="1"/>
          <p:nvPr/>
        </p:nvSpPr>
        <p:spPr>
          <a:xfrm>
            <a:off x="152400" y="6400800"/>
            <a:ext cx="7697514" cy="215444"/>
          </a:xfrm>
          <a:prstGeom prst="rect">
            <a:avLst/>
          </a:prstGeom>
          <a:noFill/>
        </p:spPr>
        <p:txBody>
          <a:bodyPr wrap="square" rtlCol="0">
            <a:spAutoFit/>
          </a:bodyPr>
          <a:lstStyle/>
          <a:p>
            <a:r>
              <a:rPr lang="en-US" sz="800" dirty="0"/>
              <a:t>Source: Gordon et al. (2016), A Comparison of Approaches to Advertising Measurement: Evidence from Big Field Experiments at Facebook</a:t>
            </a:r>
          </a:p>
        </p:txBody>
      </p:sp>
      <p:sp>
        <p:nvSpPr>
          <p:cNvPr id="2" name="Oval 1"/>
          <p:cNvSpPr/>
          <p:nvPr/>
        </p:nvSpPr>
        <p:spPr>
          <a:xfrm>
            <a:off x="2819400" y="4038600"/>
            <a:ext cx="609600" cy="4572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4730750" y="4014908"/>
            <a:ext cx="609600" cy="4572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533400" y="4668609"/>
            <a:ext cx="2470100" cy="369332"/>
          </a:xfrm>
          <a:prstGeom prst="rect">
            <a:avLst/>
          </a:prstGeom>
          <a:noFill/>
        </p:spPr>
        <p:txBody>
          <a:bodyPr wrap="none" rtlCol="0">
            <a:spAutoFit/>
          </a:bodyPr>
          <a:lstStyle/>
          <a:p>
            <a:r>
              <a:rPr lang="en-US" dirty="0"/>
              <a:t>Lift = 0.4 % points ~ 50%</a:t>
            </a:r>
          </a:p>
        </p:txBody>
      </p:sp>
      <p:sp>
        <p:nvSpPr>
          <p:cNvPr id="11" name="Down Arrow 10"/>
          <p:cNvSpPr/>
          <p:nvPr/>
        </p:nvSpPr>
        <p:spPr>
          <a:xfrm>
            <a:off x="1802195" y="5155574"/>
            <a:ext cx="45719" cy="3048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1656161" y="5631941"/>
            <a:ext cx="292068" cy="369332"/>
          </a:xfrm>
          <a:prstGeom prst="rect">
            <a:avLst/>
          </a:prstGeom>
          <a:noFill/>
        </p:spPr>
        <p:txBody>
          <a:bodyPr wrap="none" rtlCol="0">
            <a:spAutoFit/>
          </a:bodyPr>
          <a:lstStyle/>
          <a:p>
            <a:r>
              <a:rPr lang="en-US" dirty="0"/>
              <a:t>?</a:t>
            </a:r>
          </a:p>
        </p:txBody>
      </p:sp>
      <p:sp>
        <p:nvSpPr>
          <p:cNvPr id="14" name="Rectangle 13"/>
          <p:cNvSpPr/>
          <p:nvPr/>
        </p:nvSpPr>
        <p:spPr>
          <a:xfrm>
            <a:off x="2819400" y="2362200"/>
            <a:ext cx="6096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730750" y="2347598"/>
            <a:ext cx="6096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814918" y="3191659"/>
            <a:ext cx="6096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733311" y="3191659"/>
            <a:ext cx="6096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p:cNvSpPr txBox="1"/>
              <p:nvPr/>
            </p:nvSpPr>
            <p:spPr>
              <a:xfrm>
                <a:off x="4943475" y="5063888"/>
                <a:ext cx="22990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0.5</m:t>
                      </m:r>
                      <m:r>
                        <a:rPr lang="en-US" b="0" i="1" smtClean="0">
                          <a:latin typeface="Cambria Math" charset="0"/>
                        </a:rPr>
                        <m:t>𝑥𝐼𝐶𝑅</m:t>
                      </m:r>
                      <m:r>
                        <a:rPr lang="en-US" b="0" i="1" smtClean="0">
                          <a:latin typeface="Cambria Math" charset="0"/>
                        </a:rPr>
                        <m:t>+0.5</m:t>
                      </m:r>
                      <m:r>
                        <a:rPr lang="en-US" b="0" i="1" smtClean="0">
                          <a:latin typeface="Cambria Math" charset="0"/>
                        </a:rPr>
                        <m:t>𝑥</m:t>
                      </m:r>
                      <m:r>
                        <a:rPr lang="en-US" b="0" i="1" smtClean="0">
                          <a:latin typeface="Cambria Math" charset="0"/>
                        </a:rPr>
                        <m:t>0=0.4</m:t>
                      </m:r>
                    </m:oMath>
                  </m:oMathPara>
                </a14:m>
                <a:endParaRPr lang="en-US" b="0" dirty="0"/>
              </a:p>
            </p:txBody>
          </p:sp>
        </mc:Choice>
        <mc:Fallback xmlns="">
          <p:sp>
            <p:nvSpPr>
              <p:cNvPr id="18" name="TextBox 17"/>
              <p:cNvSpPr txBox="1">
                <a:spLocks noRot="1" noChangeAspect="1" noMove="1" noResize="1" noEditPoints="1" noAdjustHandles="1" noChangeArrowheads="1" noChangeShapeType="1" noTextEdit="1"/>
              </p:cNvSpPr>
              <p:nvPr/>
            </p:nvSpPr>
            <p:spPr>
              <a:xfrm>
                <a:off x="4943475" y="5063888"/>
                <a:ext cx="2299027" cy="276999"/>
              </a:xfrm>
              <a:prstGeom prst="rect">
                <a:avLst/>
              </a:prstGeom>
              <a:blipFill rotWithShape="0">
                <a:blip r:embed="rId4"/>
                <a:stretch>
                  <a:fillRect l="-2122" r="-2122"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5486400" y="5416776"/>
                <a:ext cx="10390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𝐼𝐶𝑅</m:t>
                      </m:r>
                      <m:r>
                        <a:rPr lang="en-US" b="0" i="1" smtClean="0">
                          <a:latin typeface="Cambria Math" charset="0"/>
                        </a:rPr>
                        <m:t>=0.8</m:t>
                      </m:r>
                    </m:oMath>
                  </m:oMathPara>
                </a14:m>
                <a:endParaRPr lang="en-US" b="0" dirty="0"/>
              </a:p>
            </p:txBody>
          </p:sp>
        </mc:Choice>
        <mc:Fallback xmlns="">
          <p:sp>
            <p:nvSpPr>
              <p:cNvPr id="19" name="TextBox 18"/>
              <p:cNvSpPr txBox="1">
                <a:spLocks noRot="1" noChangeAspect="1" noMove="1" noResize="1" noEditPoints="1" noAdjustHandles="1" noChangeArrowheads="1" noChangeShapeType="1" noTextEdit="1"/>
              </p:cNvSpPr>
              <p:nvPr/>
            </p:nvSpPr>
            <p:spPr>
              <a:xfrm>
                <a:off x="5486400" y="5416776"/>
                <a:ext cx="1039067" cy="276999"/>
              </a:xfrm>
              <a:prstGeom prst="rect">
                <a:avLst/>
              </a:prstGeom>
              <a:blipFill rotWithShape="0">
                <a:blip r:embed="rId5"/>
                <a:stretch>
                  <a:fillRect l="-4706" r="-5294" b="-6667"/>
                </a:stretch>
              </a:blipFill>
            </p:spPr>
            <p:txBody>
              <a:bodyPr/>
              <a:lstStyle/>
              <a:p>
                <a:r>
                  <a:rPr lang="en-US">
                    <a:noFill/>
                  </a:rPr>
                  <a:t> </a:t>
                </a:r>
              </a:p>
            </p:txBody>
          </p:sp>
        </mc:Fallback>
      </mc:AlternateContent>
      <p:sp>
        <p:nvSpPr>
          <p:cNvPr id="20" name="Striped Right Arrow 19"/>
          <p:cNvSpPr/>
          <p:nvPr/>
        </p:nvSpPr>
        <p:spPr>
          <a:xfrm>
            <a:off x="3119718" y="5186148"/>
            <a:ext cx="1186239" cy="194049"/>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291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linds(horizontal)">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blinds(horizontal)">
                                      <p:cBhvr>
                                        <p:cTn id="18" dur="500"/>
                                        <p:tgtEl>
                                          <p:spTgt spid="20"/>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blinds(horizontal)">
                                      <p:cBhvr>
                                        <p:cTn id="21" dur="500"/>
                                        <p:tgtEl>
                                          <p:spTgt spid="18"/>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blinds(horizontal)">
                                      <p:cBhvr>
                                        <p:cTn id="2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P spid="13" grpId="0"/>
      <p:bldP spid="18" grpId="0"/>
      <p:bldP spid="19" grpId="0"/>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tretch>
            <a:fillRect/>
          </a:stretch>
        </p:blipFill>
        <p:spPr>
          <a:xfrm>
            <a:off x="1447800" y="1066800"/>
            <a:ext cx="6565900" cy="3492500"/>
          </a:xfrm>
          <a:prstGeom prst="rect">
            <a:avLst/>
          </a:prstGeom>
        </p:spPr>
      </p:pic>
      <p:sp>
        <p:nvSpPr>
          <p:cNvPr id="3" name="Title 2"/>
          <p:cNvSpPr>
            <a:spLocks noGrp="1"/>
          </p:cNvSpPr>
          <p:nvPr>
            <p:ph type="title"/>
          </p:nvPr>
        </p:nvSpPr>
        <p:spPr/>
        <p:txBody>
          <a:bodyPr/>
          <a:lstStyle/>
          <a:p>
            <a:r>
              <a:rPr lang="en-US" dirty="0"/>
              <a:t>Conversion Lift Calculation</a:t>
            </a:r>
          </a:p>
        </p:txBody>
      </p:sp>
      <p:sp>
        <p:nvSpPr>
          <p:cNvPr id="4" name="Footer Placeholder 3"/>
          <p:cNvSpPr>
            <a:spLocks noGrp="1"/>
          </p:cNvSpPr>
          <p:nvPr>
            <p:ph type="ftr" sz="quarter" idx="3"/>
          </p:nvPr>
        </p:nvSpPr>
        <p:spPr/>
        <p:txBody>
          <a:bodyPr/>
          <a:lstStyle/>
          <a:p>
            <a:r>
              <a:rPr lang="en-US"/>
              <a:t>© Ceren Kolsarici</a:t>
            </a:r>
            <a:endParaRPr lang="en-US" dirty="0"/>
          </a:p>
        </p:txBody>
      </p:sp>
      <p:pic>
        <p:nvPicPr>
          <p:cNvPr id="6" name="Picture 5"/>
          <p:cNvPicPr>
            <a:picLocks noChangeAspect="1"/>
          </p:cNvPicPr>
          <p:nvPr/>
        </p:nvPicPr>
        <p:blipFill>
          <a:blip r:embed="rId4"/>
          <a:stretch>
            <a:fillRect/>
          </a:stretch>
        </p:blipFill>
        <p:spPr>
          <a:xfrm>
            <a:off x="1905000" y="5314176"/>
            <a:ext cx="5257800" cy="647700"/>
          </a:xfrm>
          <a:prstGeom prst="rect">
            <a:avLst/>
          </a:prstGeom>
        </p:spPr>
      </p:pic>
      <p:sp>
        <p:nvSpPr>
          <p:cNvPr id="7" name="TextBox 6"/>
          <p:cNvSpPr txBox="1"/>
          <p:nvPr/>
        </p:nvSpPr>
        <p:spPr>
          <a:xfrm>
            <a:off x="7258085" y="5453360"/>
            <a:ext cx="591829" cy="369332"/>
          </a:xfrm>
          <a:prstGeom prst="rect">
            <a:avLst/>
          </a:prstGeom>
          <a:noFill/>
        </p:spPr>
        <p:txBody>
          <a:bodyPr wrap="none" rtlCol="0">
            <a:spAutoFit/>
          </a:bodyPr>
          <a:lstStyle/>
          <a:p>
            <a:r>
              <a:rPr lang="en-US">
                <a:solidFill>
                  <a:srgbClr val="FF0000"/>
                </a:solidFill>
              </a:rPr>
              <a:t>=0.8</a:t>
            </a:r>
          </a:p>
        </p:txBody>
      </p:sp>
      <p:sp>
        <p:nvSpPr>
          <p:cNvPr id="9" name="TextBox 8"/>
          <p:cNvSpPr txBox="1"/>
          <p:nvPr/>
        </p:nvSpPr>
        <p:spPr>
          <a:xfrm>
            <a:off x="152400" y="6400800"/>
            <a:ext cx="7697514" cy="215444"/>
          </a:xfrm>
          <a:prstGeom prst="rect">
            <a:avLst/>
          </a:prstGeom>
          <a:noFill/>
        </p:spPr>
        <p:txBody>
          <a:bodyPr wrap="square" rtlCol="0">
            <a:spAutoFit/>
          </a:bodyPr>
          <a:lstStyle/>
          <a:p>
            <a:r>
              <a:rPr lang="en-US" sz="800" dirty="0"/>
              <a:t>Source: Gordon et al. (2016), A Comparison of Approaches to Advertising Measurement: Evidence from Big Field Experiments at Facebook</a:t>
            </a:r>
          </a:p>
        </p:txBody>
      </p:sp>
      <p:sp>
        <p:nvSpPr>
          <p:cNvPr id="8" name="Rectangle 7"/>
          <p:cNvSpPr/>
          <p:nvPr/>
        </p:nvSpPr>
        <p:spPr>
          <a:xfrm>
            <a:off x="4730750" y="2347598"/>
            <a:ext cx="6096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730750" y="3230506"/>
            <a:ext cx="6096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V="1">
            <a:off x="5715000" y="1676400"/>
            <a:ext cx="685800" cy="381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259814" y="1217424"/>
            <a:ext cx="1578574" cy="369332"/>
          </a:xfrm>
          <a:prstGeom prst="rect">
            <a:avLst/>
          </a:prstGeom>
          <a:noFill/>
        </p:spPr>
        <p:txBody>
          <a:bodyPr wrap="none" rtlCol="0">
            <a:spAutoFit/>
          </a:bodyPr>
          <a:lstStyle/>
          <a:p>
            <a:r>
              <a:rPr lang="en-US" dirty="0">
                <a:solidFill>
                  <a:srgbClr val="FF0000"/>
                </a:solidFill>
              </a:rPr>
              <a:t>Counterfactual</a:t>
            </a:r>
          </a:p>
        </p:txBody>
      </p:sp>
      <p:sp>
        <p:nvSpPr>
          <p:cNvPr id="13" name="Rectangle 12"/>
          <p:cNvSpPr/>
          <p:nvPr/>
        </p:nvSpPr>
        <p:spPr>
          <a:xfrm>
            <a:off x="514678" y="4733349"/>
            <a:ext cx="8038443" cy="400110"/>
          </a:xfrm>
          <a:prstGeom prst="rect">
            <a:avLst/>
          </a:prstGeom>
        </p:spPr>
        <p:txBody>
          <a:bodyPr wrap="square">
            <a:spAutoFit/>
          </a:bodyPr>
          <a:lstStyle/>
          <a:p>
            <a:r>
              <a:rPr lang="en-US" sz="1000" dirty="0"/>
              <a:t>The power of the RCT is that it gives us a way to measure what we can't observe, namely, what would have happened in the alternative world in which people who actually saw the ad didn't see the ad.</a:t>
            </a:r>
          </a:p>
        </p:txBody>
      </p:sp>
      <p:sp>
        <p:nvSpPr>
          <p:cNvPr id="14" name="Rectangle 13">
            <a:extLst>
              <a:ext uri="{FF2B5EF4-FFF2-40B4-BE49-F238E27FC236}">
                <a16:creationId xmlns:a16="http://schemas.microsoft.com/office/drawing/2014/main" id="{840B76EF-9C66-9D05-F99F-B1ECB6E2CA86}"/>
              </a:ext>
            </a:extLst>
          </p:cNvPr>
          <p:cNvSpPr/>
          <p:nvPr/>
        </p:nvSpPr>
        <p:spPr>
          <a:xfrm>
            <a:off x="4730750" y="2180306"/>
            <a:ext cx="907620" cy="523220"/>
          </a:xfrm>
          <a:prstGeom prst="rect">
            <a:avLst/>
          </a:prstGeom>
          <a:noFill/>
        </p:spPr>
        <p:txBody>
          <a:bodyPr wrap="none" lIns="91440" tIns="45720" rIns="91440" bIns="45720">
            <a:spAutoFit/>
          </a:bodyPr>
          <a:lstStyle/>
          <a:p>
            <a:pPr algn="ctr"/>
            <a:r>
              <a:rPr lang="en-US" sz="2800" b="1" cap="none" spc="0" dirty="0">
                <a:ln w="22225">
                  <a:solidFill>
                    <a:schemeClr val="accent2"/>
                  </a:solidFill>
                  <a:prstDash val="solid"/>
                </a:ln>
                <a:solidFill>
                  <a:schemeClr val="accent2">
                    <a:lumMod val="40000"/>
                    <a:lumOff val="60000"/>
                  </a:schemeClr>
                </a:solidFill>
                <a:effectLst/>
              </a:rPr>
              <a:t>1.0%</a:t>
            </a:r>
          </a:p>
        </p:txBody>
      </p:sp>
    </p:spTree>
    <p:extLst>
      <p:ext uri="{BB962C8B-B14F-4D97-AF65-F5344CB8AC3E}">
        <p14:creationId xmlns:p14="http://schemas.microsoft.com/office/powerpoint/2010/main" val="3783294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49250" y="2514600"/>
            <a:ext cx="8445500" cy="3790880"/>
          </a:xfrm>
        </p:spPr>
        <p:txBody>
          <a:bodyPr/>
          <a:lstStyle/>
          <a:p>
            <a:r>
              <a:rPr lang="en-US" dirty="0">
                <a:solidFill>
                  <a:srgbClr val="00B0F0"/>
                </a:solidFill>
              </a:rPr>
              <a:t>Regression adjustment </a:t>
            </a:r>
            <a:r>
              <a:rPr lang="en-US" dirty="0"/>
              <a:t>employs flexible regression methods to control for differences in exposed and unexposed groups to isolate the effect of ads</a:t>
            </a:r>
          </a:p>
          <a:p>
            <a:r>
              <a:rPr lang="en-US" dirty="0">
                <a:solidFill>
                  <a:srgbClr val="00B0F0"/>
                </a:solidFill>
              </a:rPr>
              <a:t>Propensity score matching </a:t>
            </a:r>
            <a:r>
              <a:rPr lang="en-US" dirty="0"/>
              <a:t>matches exposed and unexposed users with similar likelihoods of exposure based on a variety of attributes (age, gender, zip code, behavior)</a:t>
            </a:r>
          </a:p>
          <a:p>
            <a:r>
              <a:rPr lang="en-US" dirty="0">
                <a:solidFill>
                  <a:srgbClr val="00B0F0"/>
                </a:solidFill>
              </a:rPr>
              <a:t>Exact matching </a:t>
            </a:r>
            <a:r>
              <a:rPr lang="en-US" dirty="0"/>
              <a:t>constructs equivalent comparison groups by matching one exposed user to one unexposed user</a:t>
            </a:r>
          </a:p>
        </p:txBody>
      </p:sp>
      <p:sp>
        <p:nvSpPr>
          <p:cNvPr id="3" name="Title 2"/>
          <p:cNvSpPr>
            <a:spLocks noGrp="1"/>
          </p:cNvSpPr>
          <p:nvPr>
            <p:ph type="title"/>
          </p:nvPr>
        </p:nvSpPr>
        <p:spPr/>
        <p:txBody>
          <a:bodyPr/>
          <a:lstStyle/>
          <a:p>
            <a:r>
              <a:rPr lang="en-US" sz="2400" dirty="0"/>
              <a:t>Observational Methods to Improve Measurement</a:t>
            </a:r>
          </a:p>
        </p:txBody>
      </p:sp>
      <p:sp>
        <p:nvSpPr>
          <p:cNvPr id="4" name="Footer Placeholder 3"/>
          <p:cNvSpPr>
            <a:spLocks noGrp="1"/>
          </p:cNvSpPr>
          <p:nvPr>
            <p:ph type="ftr" sz="quarter" idx="3"/>
          </p:nvPr>
        </p:nvSpPr>
        <p:spPr/>
        <p:txBody>
          <a:bodyPr/>
          <a:lstStyle/>
          <a:p>
            <a:r>
              <a:rPr lang="en-US"/>
              <a:t>© Ceren Kolsarici</a:t>
            </a:r>
            <a:endParaRPr lang="en-US" dirty="0"/>
          </a:p>
        </p:txBody>
      </p:sp>
      <p:sp>
        <p:nvSpPr>
          <p:cNvPr id="5" name="Rectangle 4"/>
          <p:cNvSpPr/>
          <p:nvPr/>
        </p:nvSpPr>
        <p:spPr>
          <a:xfrm>
            <a:off x="723900" y="1249746"/>
            <a:ext cx="7696200" cy="954107"/>
          </a:xfrm>
          <a:prstGeom prst="rect">
            <a:avLst/>
          </a:prstGeom>
        </p:spPr>
        <p:txBody>
          <a:bodyPr wrap="square">
            <a:spAutoFit/>
          </a:bodyPr>
          <a:lstStyle/>
          <a:p>
            <a:pPr algn="ctr"/>
            <a:r>
              <a:rPr lang="en-US" sz="1400" dirty="0">
                <a:latin typeface="Helvetica" charset="0"/>
              </a:rPr>
              <a:t>Comparing the exposed and unexposed groups is inappropriate because they contain different compositions of consumers. But if we can observe how the groups differ based on characteristics observed in the data, can we take them into account in some way that improves our estimates of advertising effectiveness?</a:t>
            </a:r>
            <a:endParaRPr lang="en-US" sz="1400" dirty="0">
              <a:effectLst/>
              <a:latin typeface="Helvetica" charset="0"/>
            </a:endParaRPr>
          </a:p>
        </p:txBody>
      </p:sp>
    </p:spTree>
    <p:extLst>
      <p:ext uri="{BB962C8B-B14F-4D97-AF65-F5344CB8AC3E}">
        <p14:creationId xmlns:p14="http://schemas.microsoft.com/office/powerpoint/2010/main" val="9365150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results of 12 Us-based Facebook ad campaigns totaling over 1.4 billion impressions across industries and marketing objectives.</a:t>
            </a:r>
          </a:p>
        </p:txBody>
      </p:sp>
      <p:sp>
        <p:nvSpPr>
          <p:cNvPr id="3" name="Title 2"/>
          <p:cNvSpPr>
            <a:spLocks noGrp="1"/>
          </p:cNvSpPr>
          <p:nvPr>
            <p:ph type="title"/>
          </p:nvPr>
        </p:nvSpPr>
        <p:spPr/>
        <p:txBody>
          <a:bodyPr/>
          <a:lstStyle/>
          <a:p>
            <a:r>
              <a:rPr lang="en-US" dirty="0"/>
              <a:t>Conversion Lift: </a:t>
            </a:r>
            <a:r>
              <a:rPr lang="en-US" sz="2000" dirty="0"/>
              <a:t>RCTs vs Observational Methods</a:t>
            </a:r>
            <a:endParaRPr lang="en-US" dirty="0"/>
          </a:p>
        </p:txBody>
      </p:sp>
      <p:sp>
        <p:nvSpPr>
          <p:cNvPr id="4" name="Footer Placeholder 3"/>
          <p:cNvSpPr>
            <a:spLocks noGrp="1"/>
          </p:cNvSpPr>
          <p:nvPr>
            <p:ph type="ftr" sz="quarter" idx="3"/>
          </p:nvPr>
        </p:nvSpPr>
        <p:spPr/>
        <p:txBody>
          <a:bodyPr/>
          <a:lstStyle/>
          <a:p>
            <a:r>
              <a:rPr lang="en-US"/>
              <a:t>© Ceren Kolsarici</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7400" y="2057400"/>
            <a:ext cx="5188239" cy="3512039"/>
          </a:xfrm>
          <a:prstGeom prst="rect">
            <a:avLst/>
          </a:prstGeom>
        </p:spPr>
      </p:pic>
      <p:sp>
        <p:nvSpPr>
          <p:cNvPr id="6" name="Rectangle 5"/>
          <p:cNvSpPr/>
          <p:nvPr/>
        </p:nvSpPr>
        <p:spPr>
          <a:xfrm>
            <a:off x="2667000" y="5791200"/>
            <a:ext cx="3962400" cy="514281"/>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METHODOLOGY MATTERS</a:t>
            </a:r>
          </a:p>
        </p:txBody>
      </p:sp>
    </p:spTree>
    <p:extLst>
      <p:ext uri="{BB962C8B-B14F-4D97-AF65-F5344CB8AC3E}">
        <p14:creationId xmlns:p14="http://schemas.microsoft.com/office/powerpoint/2010/main" val="29066128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BUDGETING DECISIONS</a:t>
            </a:r>
          </a:p>
        </p:txBody>
      </p:sp>
      <p:sp>
        <p:nvSpPr>
          <p:cNvPr id="6" name="Text Placeholder 5"/>
          <p:cNvSpPr>
            <a:spLocks noGrp="1"/>
          </p:cNvSpPr>
          <p:nvPr>
            <p:ph type="body" idx="1"/>
          </p:nvPr>
        </p:nvSpPr>
        <p:spPr/>
        <p:txBody>
          <a:bodyPr/>
          <a:lstStyle/>
          <a:p>
            <a:r>
              <a:rPr lang="en-US" dirty="0"/>
              <a:t>ACTIONS BASED ON MEASUREMENT</a:t>
            </a:r>
          </a:p>
        </p:txBody>
      </p:sp>
      <p:sp>
        <p:nvSpPr>
          <p:cNvPr id="4" name="Footer Placeholder 3"/>
          <p:cNvSpPr>
            <a:spLocks noGrp="1"/>
          </p:cNvSpPr>
          <p:nvPr>
            <p:ph type="ftr" sz="quarter" idx="3"/>
          </p:nvPr>
        </p:nvSpPr>
        <p:spPr/>
        <p:txBody>
          <a:bodyPr/>
          <a:lstStyle/>
          <a:p>
            <a:r>
              <a:rPr lang="en-US"/>
              <a:t>© Ceren Kolsarici</a:t>
            </a:r>
            <a:endParaRPr lang="en-US" dirty="0"/>
          </a:p>
        </p:txBody>
      </p:sp>
    </p:spTree>
    <p:extLst>
      <p:ext uri="{BB962C8B-B14F-4D97-AF65-F5344CB8AC3E}">
        <p14:creationId xmlns:p14="http://schemas.microsoft.com/office/powerpoint/2010/main" val="94454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87F5F5A-F6E6-7908-1AC1-C261253151F4}"/>
              </a:ext>
            </a:extLst>
          </p:cNvPr>
          <p:cNvSpPr>
            <a:spLocks noGrp="1"/>
          </p:cNvSpPr>
          <p:nvPr>
            <p:ph idx="1"/>
          </p:nvPr>
        </p:nvSpPr>
        <p:spPr/>
        <p:txBody>
          <a:bodyPr/>
          <a:lstStyle/>
          <a:p>
            <a:pPr marL="457200" indent="-457200">
              <a:buFont typeface="+mj-lt"/>
              <a:buAutoNum type="arabicPeriod"/>
            </a:pPr>
            <a:r>
              <a:rPr lang="en-US" dirty="0"/>
              <a:t>Focus on alignment with business strategies and priorities</a:t>
            </a:r>
          </a:p>
          <a:p>
            <a:pPr marL="457200" indent="-457200">
              <a:buFont typeface="+mj-lt"/>
              <a:buAutoNum type="arabicPeriod"/>
            </a:pPr>
            <a:r>
              <a:rPr lang="en-US" dirty="0"/>
              <a:t>Build a business partnership with the CFO</a:t>
            </a:r>
          </a:p>
          <a:p>
            <a:pPr marL="457200" indent="-457200">
              <a:buFont typeface="+mj-lt"/>
              <a:buAutoNum type="arabicPeriod"/>
            </a:pPr>
            <a:r>
              <a:rPr lang="en-US" dirty="0"/>
              <a:t>Explain </a:t>
            </a:r>
            <a:r>
              <a:rPr lang="en-US" b="1" dirty="0"/>
              <a:t>hypothesis </a:t>
            </a:r>
            <a:r>
              <a:rPr lang="en-US" sz="2000" dirty="0"/>
              <a:t>(Consumer behavior process)</a:t>
            </a:r>
            <a:endParaRPr lang="en-US" dirty="0"/>
          </a:p>
          <a:p>
            <a:pPr marL="457200" indent="-457200">
              <a:buFont typeface="+mj-lt"/>
              <a:buAutoNum type="arabicPeriod"/>
            </a:pPr>
            <a:r>
              <a:rPr lang="en-US" b="1" dirty="0">
                <a:solidFill>
                  <a:schemeClr val="tx1"/>
                </a:solidFill>
              </a:rPr>
              <a:t>Measure impact </a:t>
            </a:r>
            <a:r>
              <a:rPr lang="en-US" dirty="0"/>
              <a:t>on brand and consumer </a:t>
            </a:r>
            <a:r>
              <a:rPr lang="en-US" b="1" dirty="0">
                <a:solidFill>
                  <a:schemeClr val="tx1"/>
                </a:solidFill>
              </a:rPr>
              <a:t>metrics</a:t>
            </a:r>
          </a:p>
          <a:p>
            <a:pPr marL="457200" indent="-457200">
              <a:buFont typeface="+mj-lt"/>
              <a:buAutoNum type="arabicPeriod"/>
            </a:pPr>
            <a:r>
              <a:rPr lang="en-US" dirty="0">
                <a:solidFill>
                  <a:schemeClr val="tx1"/>
                </a:solidFill>
              </a:rPr>
              <a:t>Create a </a:t>
            </a:r>
            <a:r>
              <a:rPr lang="en-US" b="1" dirty="0">
                <a:solidFill>
                  <a:schemeClr val="tx1"/>
                </a:solidFill>
              </a:rPr>
              <a:t>full funnel view</a:t>
            </a:r>
            <a:endParaRPr lang="en-US" dirty="0">
              <a:solidFill>
                <a:schemeClr val="tx1"/>
              </a:solidFill>
            </a:endParaRPr>
          </a:p>
          <a:p>
            <a:pPr marL="457200" indent="-457200">
              <a:buFont typeface="+mj-lt"/>
              <a:buAutoNum type="arabicPeriod"/>
            </a:pPr>
            <a:r>
              <a:rPr lang="en-US" dirty="0">
                <a:solidFill>
                  <a:schemeClr val="tx1"/>
                </a:solidFill>
              </a:rPr>
              <a:t>Build a collaborative relationship with C-suite peers</a:t>
            </a:r>
          </a:p>
          <a:p>
            <a:pPr marL="457200" indent="-457200">
              <a:buFont typeface="+mj-lt"/>
              <a:buAutoNum type="arabicPeriod"/>
            </a:pPr>
            <a:r>
              <a:rPr lang="en-US" dirty="0">
                <a:solidFill>
                  <a:schemeClr val="tx1"/>
                </a:solidFill>
              </a:rPr>
              <a:t>Run </a:t>
            </a:r>
            <a:r>
              <a:rPr lang="en-US" b="1" dirty="0">
                <a:solidFill>
                  <a:schemeClr val="tx1"/>
                </a:solidFill>
              </a:rPr>
              <a:t>RCT</a:t>
            </a:r>
            <a:r>
              <a:rPr lang="en-US" dirty="0">
                <a:solidFill>
                  <a:schemeClr val="tx1"/>
                </a:solidFill>
              </a:rPr>
              <a:t>s</a:t>
            </a:r>
          </a:p>
          <a:p>
            <a:pPr marL="457200" indent="-457200">
              <a:buFont typeface="+mj-lt"/>
              <a:buAutoNum type="arabicPeriod"/>
            </a:pPr>
            <a:r>
              <a:rPr lang="en-US" dirty="0">
                <a:solidFill>
                  <a:schemeClr val="tx1"/>
                </a:solidFill>
              </a:rPr>
              <a:t>Don’t ignore impact on marketing costs</a:t>
            </a:r>
          </a:p>
          <a:p>
            <a:pPr marL="457200" indent="-457200">
              <a:buFont typeface="+mj-lt"/>
              <a:buAutoNum type="arabicPeriod"/>
            </a:pPr>
            <a:r>
              <a:rPr lang="en-US" dirty="0">
                <a:solidFill>
                  <a:schemeClr val="tx1"/>
                </a:solidFill>
              </a:rPr>
              <a:t>Appreciate </a:t>
            </a:r>
            <a:r>
              <a:rPr lang="en-US" b="1" dirty="0">
                <a:solidFill>
                  <a:schemeClr val="tx1"/>
                </a:solidFill>
              </a:rPr>
              <a:t>metrics to budget connection </a:t>
            </a:r>
            <a:r>
              <a:rPr lang="en-US" sz="2000" dirty="0">
                <a:solidFill>
                  <a:schemeClr val="tx1"/>
                </a:solidFill>
              </a:rPr>
              <a:t>(i.e. ROI)</a:t>
            </a:r>
            <a:endParaRPr lang="en-US" dirty="0">
              <a:solidFill>
                <a:schemeClr val="tx1"/>
              </a:solidFill>
            </a:endParaRPr>
          </a:p>
          <a:p>
            <a:pPr marL="457200" indent="-457200">
              <a:buFont typeface="+mj-lt"/>
              <a:buAutoNum type="arabicPeriod"/>
            </a:pPr>
            <a:r>
              <a:rPr lang="en-US" dirty="0">
                <a:solidFill>
                  <a:schemeClr val="tx1"/>
                </a:solidFill>
              </a:rPr>
              <a:t>Move to an </a:t>
            </a:r>
            <a:r>
              <a:rPr lang="en-US" b="1" dirty="0">
                <a:solidFill>
                  <a:schemeClr val="tx1"/>
                </a:solidFill>
              </a:rPr>
              <a:t>investment</a:t>
            </a:r>
            <a:r>
              <a:rPr lang="en-US" dirty="0">
                <a:solidFill>
                  <a:schemeClr val="tx1"/>
                </a:solidFill>
              </a:rPr>
              <a:t> mentality </a:t>
            </a:r>
            <a:r>
              <a:rPr lang="en-US" sz="2000" dirty="0">
                <a:solidFill>
                  <a:schemeClr val="tx1"/>
                </a:solidFill>
              </a:rPr>
              <a:t>(ad carryover, brand goodwill/stock)</a:t>
            </a:r>
            <a:endParaRPr lang="en-US" dirty="0">
              <a:solidFill>
                <a:schemeClr val="tx1"/>
              </a:solidFill>
            </a:endParaRPr>
          </a:p>
        </p:txBody>
      </p:sp>
      <p:sp>
        <p:nvSpPr>
          <p:cNvPr id="5" name="Title 4">
            <a:extLst>
              <a:ext uri="{FF2B5EF4-FFF2-40B4-BE49-F238E27FC236}">
                <a16:creationId xmlns:a16="http://schemas.microsoft.com/office/drawing/2014/main" id="{5C4AFA6D-6202-DAED-AA2E-18782017815C}"/>
              </a:ext>
            </a:extLst>
          </p:cNvPr>
          <p:cNvSpPr>
            <a:spLocks noGrp="1"/>
          </p:cNvSpPr>
          <p:nvPr>
            <p:ph type="title"/>
          </p:nvPr>
        </p:nvSpPr>
        <p:spPr/>
        <p:txBody>
          <a:bodyPr/>
          <a:lstStyle/>
          <a:p>
            <a:r>
              <a:rPr lang="en-US" sz="2400" dirty="0"/>
              <a:t>Justify </a:t>
            </a:r>
            <a:r>
              <a:rPr lang="en-US" sz="2400"/>
              <a:t>Your Marketing Budget</a:t>
            </a:r>
            <a:endParaRPr lang="en-US" sz="2400" dirty="0"/>
          </a:p>
        </p:txBody>
      </p:sp>
      <p:sp>
        <p:nvSpPr>
          <p:cNvPr id="4" name="Footer Placeholder 3">
            <a:extLst>
              <a:ext uri="{FF2B5EF4-FFF2-40B4-BE49-F238E27FC236}">
                <a16:creationId xmlns:a16="http://schemas.microsoft.com/office/drawing/2014/main" id="{D256E58A-ABEA-77B5-EA51-3717ACB151F8}"/>
              </a:ext>
            </a:extLst>
          </p:cNvPr>
          <p:cNvSpPr>
            <a:spLocks noGrp="1"/>
          </p:cNvSpPr>
          <p:nvPr>
            <p:ph type="ftr" sz="quarter" idx="3"/>
          </p:nvPr>
        </p:nvSpPr>
        <p:spPr/>
        <p:txBody>
          <a:bodyPr/>
          <a:lstStyle/>
          <a:p>
            <a:r>
              <a:rPr lang="en-US"/>
              <a:t>© Ceren Kolsarici</a:t>
            </a:r>
            <a:endParaRPr lang="en-US" dirty="0"/>
          </a:p>
        </p:txBody>
      </p:sp>
      <p:sp>
        <p:nvSpPr>
          <p:cNvPr id="7" name="TextBox 6">
            <a:extLst>
              <a:ext uri="{FF2B5EF4-FFF2-40B4-BE49-F238E27FC236}">
                <a16:creationId xmlns:a16="http://schemas.microsoft.com/office/drawing/2014/main" id="{30FEC4A6-AE54-33EC-52F5-F9E7718248AD}"/>
              </a:ext>
            </a:extLst>
          </p:cNvPr>
          <p:cNvSpPr txBox="1"/>
          <p:nvPr/>
        </p:nvSpPr>
        <p:spPr>
          <a:xfrm>
            <a:off x="152400" y="6400800"/>
            <a:ext cx="7697514" cy="215444"/>
          </a:xfrm>
          <a:prstGeom prst="rect">
            <a:avLst/>
          </a:prstGeom>
          <a:noFill/>
        </p:spPr>
        <p:txBody>
          <a:bodyPr wrap="square" rtlCol="0">
            <a:spAutoFit/>
          </a:bodyPr>
          <a:lstStyle/>
          <a:p>
            <a:r>
              <a:rPr lang="en-US" sz="800" dirty="0"/>
              <a:t>Source: Moorman and </a:t>
            </a:r>
            <a:r>
              <a:rPr lang="en-US" sz="800" dirty="0" err="1"/>
              <a:t>Veenstra</a:t>
            </a:r>
            <a:r>
              <a:rPr lang="en-US" sz="800" dirty="0"/>
              <a:t>, Making a Business Case for Your Marketing Budget, Harvard business Review, November 12, 2021</a:t>
            </a:r>
          </a:p>
        </p:txBody>
      </p:sp>
    </p:spTree>
    <p:extLst>
      <p:ext uri="{BB962C8B-B14F-4D97-AF65-F5344CB8AC3E}">
        <p14:creationId xmlns:p14="http://schemas.microsoft.com/office/powerpoint/2010/main" val="38730432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Optimization of the Marketing Budget</a:t>
            </a:r>
          </a:p>
        </p:txBody>
      </p:sp>
      <p:sp>
        <p:nvSpPr>
          <p:cNvPr id="4" name="Footer Placeholder 3"/>
          <p:cNvSpPr>
            <a:spLocks noGrp="1"/>
          </p:cNvSpPr>
          <p:nvPr>
            <p:ph type="ftr" sz="quarter" idx="3"/>
          </p:nvPr>
        </p:nvSpPr>
        <p:spPr/>
        <p:txBody>
          <a:bodyPr/>
          <a:lstStyle/>
          <a:p>
            <a:r>
              <a:rPr lang="en-US"/>
              <a:t>© Ceren Kolsarici</a:t>
            </a:r>
            <a:endParaRPr lang="en-US" dirty="0"/>
          </a:p>
        </p:txBody>
      </p:sp>
      <p:sp>
        <p:nvSpPr>
          <p:cNvPr id="5" name="TextBox 4"/>
          <p:cNvSpPr txBox="1"/>
          <p:nvPr/>
        </p:nvSpPr>
        <p:spPr>
          <a:xfrm>
            <a:off x="152400" y="6400800"/>
            <a:ext cx="7697514" cy="215444"/>
          </a:xfrm>
          <a:prstGeom prst="rect">
            <a:avLst/>
          </a:prstGeom>
          <a:noFill/>
        </p:spPr>
        <p:txBody>
          <a:bodyPr wrap="square" rtlCol="0">
            <a:spAutoFit/>
          </a:bodyPr>
          <a:lstStyle/>
          <a:p>
            <a:r>
              <a:rPr lang="en-US" sz="800" dirty="0"/>
              <a:t>Source: Wright (2009), A New Theorem of Optimizing Marketing Budget, Journal of Advertising Research, DOI: </a:t>
            </a:r>
            <a:r>
              <a:rPr lang="is-IS" sz="800" dirty="0"/>
              <a:t>10.2501/S0021849909090229 </a:t>
            </a:r>
            <a:endParaRPr lang="en-US" sz="800" dirty="0"/>
          </a:p>
        </p:txBody>
      </p:sp>
      <p:sp>
        <p:nvSpPr>
          <p:cNvPr id="6" name="Rectangle 5"/>
          <p:cNvSpPr/>
          <p:nvPr/>
        </p:nvSpPr>
        <p:spPr>
          <a:xfrm>
            <a:off x="990600" y="990600"/>
            <a:ext cx="7162800" cy="9906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Profit is maximized when ad budget equals gross profit times the advertising elasticity</a:t>
            </a:r>
          </a:p>
          <a:p>
            <a:pPr algn="ctr"/>
            <a:r>
              <a:rPr lang="en-US" dirty="0">
                <a:solidFill>
                  <a:schemeClr val="tx1"/>
                </a:solidFill>
              </a:rPr>
              <a:t>                                                                                            </a:t>
            </a:r>
            <a:r>
              <a:rPr lang="en-US" sz="1200" dirty="0">
                <a:solidFill>
                  <a:schemeClr val="tx1"/>
                </a:solidFill>
              </a:rPr>
              <a:t>(Dorfman-Steiner Theorem 1954)</a:t>
            </a:r>
            <a:endParaRPr lang="en-US" dirty="0">
              <a:solidFill>
                <a:schemeClr val="tx1"/>
              </a:solidFill>
            </a:endParaRPr>
          </a:p>
        </p:txBody>
      </p:sp>
      <mc:AlternateContent xmlns:mc="http://schemas.openxmlformats.org/markup-compatibility/2006" xmlns:a14="http://schemas.microsoft.com/office/drawing/2010/main">
        <mc:Choice Requires="a14">
          <p:sp>
            <p:nvSpPr>
              <p:cNvPr id="7" name="TextBox 6"/>
              <p:cNvSpPr txBox="1"/>
              <p:nvPr/>
            </p:nvSpPr>
            <p:spPr>
              <a:xfrm>
                <a:off x="1371600" y="2564367"/>
                <a:ext cx="458465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𝑂𝑝𝑡𝑖𝑚𝑎𝑙</m:t>
                      </m:r>
                      <m:r>
                        <a:rPr lang="en-US" b="0" i="1" smtClean="0">
                          <a:latin typeface="Cambria Math" charset="0"/>
                        </a:rPr>
                        <m:t> </m:t>
                      </m:r>
                      <m:r>
                        <a:rPr lang="en-US" b="0" i="1" smtClean="0">
                          <a:latin typeface="Cambria Math" charset="0"/>
                        </a:rPr>
                        <m:t>𝐵𝑢𝑑𝑔𝑒𝑡</m:t>
                      </m:r>
                      <m:r>
                        <a:rPr lang="en-US" b="0" i="1" smtClean="0">
                          <a:latin typeface="Cambria Math" charset="0"/>
                        </a:rPr>
                        <m:t>=</m:t>
                      </m:r>
                      <m:r>
                        <a:rPr lang="en-US" b="0" i="1" smtClean="0">
                          <a:latin typeface="Cambria Math" charset="0"/>
                        </a:rPr>
                        <m:t>𝐺𝑟𝑜𝑠𝑠</m:t>
                      </m:r>
                      <m:r>
                        <a:rPr lang="en-US" b="0" i="1" smtClean="0">
                          <a:latin typeface="Cambria Math" charset="0"/>
                        </a:rPr>
                        <m:t> </m:t>
                      </m:r>
                      <m:r>
                        <a:rPr lang="en-US" b="0" i="1" smtClean="0">
                          <a:latin typeface="Cambria Math" charset="0"/>
                        </a:rPr>
                        <m:t>𝑃𝑟𝑜𝑓𝑖𝑡</m:t>
                      </m:r>
                      <m:r>
                        <a:rPr lang="en-US" b="0" i="1" smtClean="0">
                          <a:latin typeface="Cambria Math" charset="0"/>
                        </a:rPr>
                        <m:t>∗</m:t>
                      </m:r>
                      <m:r>
                        <a:rPr lang="en-US" b="0" i="1" smtClean="0">
                          <a:latin typeface="Cambria Math" charset="0"/>
                        </a:rPr>
                        <m:t>𝐸𝑙𝑎𝑠𝑡𝑖𝑐𝑖𝑡𝑦</m:t>
                      </m:r>
                    </m:oMath>
                  </m:oMathPara>
                </a14:m>
                <a:endParaRPr lang="en-US" b="0" dirty="0"/>
              </a:p>
            </p:txBody>
          </p:sp>
        </mc:Choice>
        <mc:Fallback xmlns="">
          <p:sp>
            <p:nvSpPr>
              <p:cNvPr id="7" name="TextBox 6"/>
              <p:cNvSpPr txBox="1">
                <a:spLocks noRot="1" noChangeAspect="1" noMove="1" noResize="1" noEditPoints="1" noAdjustHandles="1" noChangeArrowheads="1" noChangeShapeType="1" noTextEdit="1"/>
              </p:cNvSpPr>
              <p:nvPr/>
            </p:nvSpPr>
            <p:spPr>
              <a:xfrm>
                <a:off x="1371600" y="2564367"/>
                <a:ext cx="4584652" cy="276999"/>
              </a:xfrm>
              <a:prstGeom prst="rect">
                <a:avLst/>
              </a:prstGeom>
              <a:blipFill rotWithShape="0">
                <a:blip r:embed="rId3"/>
                <a:stretch>
                  <a:fillRect l="-1330" t="-148889" r="-1330" b="-18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2988229" y="2955276"/>
                <a:ext cx="52413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r>
                        <a:rPr lang="en-US" b="0" i="1" smtClean="0">
                          <a:latin typeface="Cambria Math" charset="0"/>
                        </a:rPr>
                        <m:t>𝑈𝑛𝑖𝑡</m:t>
                      </m:r>
                      <m:r>
                        <a:rPr lang="en-US" b="0" i="1" smtClean="0">
                          <a:latin typeface="Cambria Math" charset="0"/>
                        </a:rPr>
                        <m:t> </m:t>
                      </m:r>
                      <m:r>
                        <a:rPr lang="en-US" b="0" i="1" smtClean="0">
                          <a:latin typeface="Cambria Math" charset="0"/>
                        </a:rPr>
                        <m:t>𝐶𝑜𝑛𝑡𝑟𝑖𝑏𝑢𝑡𝑖𝑜𝑛</m:t>
                      </m:r>
                      <m:r>
                        <a:rPr lang="en-US" b="0" i="1" smtClean="0">
                          <a:latin typeface="Cambria Math" charset="0"/>
                        </a:rPr>
                        <m:t>∗</m:t>
                      </m:r>
                      <m:r>
                        <a:rPr lang="en-US" b="0" i="1" smtClean="0">
                          <a:latin typeface="Cambria Math" charset="0"/>
                        </a:rPr>
                        <m:t>𝑄𝑢𝑎𝑛𝑡𝑖𝑡𝑦</m:t>
                      </m:r>
                      <m:r>
                        <a:rPr lang="en-US" b="0" i="1" smtClean="0">
                          <a:latin typeface="Cambria Math" charset="0"/>
                        </a:rPr>
                        <m:t> </m:t>
                      </m:r>
                      <m:r>
                        <a:rPr lang="en-US" b="0" i="1" smtClean="0">
                          <a:latin typeface="Cambria Math" charset="0"/>
                        </a:rPr>
                        <m:t>𝑆𝑜𝑙𝑑</m:t>
                      </m:r>
                      <m:r>
                        <a:rPr lang="en-US" b="0" i="1" smtClean="0">
                          <a:latin typeface="Cambria Math" charset="0"/>
                        </a:rPr>
                        <m:t>∗</m:t>
                      </m:r>
                      <m:r>
                        <a:rPr lang="en-US" b="0" i="1" smtClean="0">
                          <a:latin typeface="Cambria Math" charset="0"/>
                        </a:rPr>
                        <m:t>𝐸𝑙𝑎𝑠𝑡𝑖𝑐𝑖𝑡𝑦</m:t>
                      </m:r>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2988229" y="2955276"/>
                <a:ext cx="5241371" cy="369332"/>
              </a:xfrm>
              <a:prstGeom prst="rect">
                <a:avLst/>
              </a:prstGeom>
              <a:blipFill rotWithShape="0">
                <a:blip r:embed="rId4"/>
                <a:stretch>
                  <a:fillRect t="-98333" b="-123333"/>
                </a:stretch>
              </a:blipFill>
            </p:spPr>
            <p:txBody>
              <a:bodyPr/>
              <a:lstStyle/>
              <a:p>
                <a:r>
                  <a:rPr lang="en-US">
                    <a:noFill/>
                  </a:rPr>
                  <a:t> </a:t>
                </a:r>
              </a:p>
            </p:txBody>
          </p:sp>
        </mc:Fallback>
      </mc:AlternateContent>
      <p:sp>
        <p:nvSpPr>
          <p:cNvPr id="10" name="Rectangle 9"/>
          <p:cNvSpPr/>
          <p:nvPr/>
        </p:nvSpPr>
        <p:spPr>
          <a:xfrm>
            <a:off x="564192" y="3577174"/>
            <a:ext cx="8229600" cy="730672"/>
          </a:xfrm>
          <a:prstGeom prst="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If your advertising becomes 3x effective, should you spend more or less on marketing?</a:t>
            </a:r>
          </a:p>
        </p:txBody>
      </p:sp>
      <p:sp>
        <p:nvSpPr>
          <p:cNvPr id="11" name="TextBox 10"/>
          <p:cNvSpPr txBox="1"/>
          <p:nvPr/>
        </p:nvSpPr>
        <p:spPr>
          <a:xfrm>
            <a:off x="349249" y="4648200"/>
            <a:ext cx="8800551" cy="923330"/>
          </a:xfrm>
          <a:prstGeom prst="rect">
            <a:avLst/>
          </a:prstGeom>
          <a:noFill/>
        </p:spPr>
        <p:txBody>
          <a:bodyPr wrap="none" rtlCol="0">
            <a:spAutoFit/>
          </a:bodyPr>
          <a:lstStyle/>
          <a:p>
            <a:pPr marL="285750" indent="-285750">
              <a:buFont typeface="Arial" charset="0"/>
              <a:buChar char="•"/>
            </a:pPr>
            <a:r>
              <a:rPr lang="en-US" dirty="0"/>
              <a:t>Spend more on activities with higher elasticity </a:t>
            </a:r>
          </a:p>
          <a:p>
            <a:pPr marL="285750" indent="-285750">
              <a:buFont typeface="Arial" charset="0"/>
              <a:buChar char="•"/>
            </a:pPr>
            <a:r>
              <a:rPr lang="en-US" dirty="0"/>
              <a:t>Spend more when higher unit contribution margin</a:t>
            </a:r>
          </a:p>
          <a:p>
            <a:pPr marL="285750" indent="-285750">
              <a:buFont typeface="Arial" charset="0"/>
              <a:buChar char="•"/>
            </a:pPr>
            <a:r>
              <a:rPr lang="en-US" dirty="0"/>
              <a:t>Spend less </a:t>
            </a:r>
            <a:r>
              <a:rPr lang="en-US" dirty="0">
                <a:solidFill>
                  <a:srgbClr val="FF0000"/>
                </a:solidFill>
              </a:rPr>
              <a:t>when lower expected sales </a:t>
            </a:r>
            <a:r>
              <a:rPr lang="en-US" dirty="0"/>
              <a:t>(unless you can obtain higher marketing elasticity)</a:t>
            </a:r>
          </a:p>
        </p:txBody>
      </p:sp>
    </p:spTree>
    <p:extLst>
      <p:ext uri="{BB962C8B-B14F-4D97-AF65-F5344CB8AC3E}">
        <p14:creationId xmlns:p14="http://schemas.microsoft.com/office/powerpoint/2010/main" val="2089533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You know that doubling your spending on paid-search lift conversion rate by 15% and doubling spending on display advertising only leads to a 10% increase. How should you divide your total budget of $1M between these two channels? </a:t>
            </a:r>
          </a:p>
          <a:p>
            <a:r>
              <a:rPr lang="en-US" dirty="0"/>
              <a:t>Approach:</a:t>
            </a:r>
          </a:p>
          <a:p>
            <a:pPr lvl="1"/>
            <a:r>
              <a:rPr lang="en-US" dirty="0"/>
              <a:t>Sum up elasticities: .15+.10=.25</a:t>
            </a:r>
          </a:p>
          <a:p>
            <a:pPr lvl="1"/>
            <a:r>
              <a:rPr lang="en-US" dirty="0"/>
              <a:t>Calculate the contribution of each channel to the aggregate elasticity: .15/.25=60% </a:t>
            </a:r>
            <a:r>
              <a:rPr lang="en-US" dirty="0">
                <a:sym typeface="Wingdings"/>
              </a:rPr>
              <a:t> Paid Search, .10/.25=40%  Display</a:t>
            </a:r>
          </a:p>
          <a:p>
            <a:pPr lvl="1"/>
            <a:r>
              <a:rPr lang="en-US" dirty="0">
                <a:sym typeface="Wingdings"/>
              </a:rPr>
              <a:t>Allocate proportional to the ratio of contributions: </a:t>
            </a:r>
          </a:p>
          <a:p>
            <a:pPr marL="457200" lvl="1" indent="0">
              <a:buNone/>
            </a:pPr>
            <a:r>
              <a:rPr lang="en-US" dirty="0">
                <a:sym typeface="Wingdings"/>
              </a:rPr>
              <a:t>$600K  Paid Search</a:t>
            </a:r>
          </a:p>
          <a:p>
            <a:pPr marL="457200" lvl="1" indent="0">
              <a:buNone/>
            </a:pPr>
            <a:r>
              <a:rPr lang="en-US" dirty="0">
                <a:sym typeface="Wingdings"/>
              </a:rPr>
              <a:t>$400K  Display</a:t>
            </a:r>
          </a:p>
        </p:txBody>
      </p:sp>
      <p:sp>
        <p:nvSpPr>
          <p:cNvPr id="3" name="Title 2"/>
          <p:cNvSpPr>
            <a:spLocks noGrp="1"/>
          </p:cNvSpPr>
          <p:nvPr>
            <p:ph type="title"/>
          </p:nvPr>
        </p:nvSpPr>
        <p:spPr/>
        <p:txBody>
          <a:bodyPr/>
          <a:lstStyle/>
          <a:p>
            <a:r>
              <a:rPr lang="en-US" dirty="0"/>
              <a:t>How to Allocate the Budget: </a:t>
            </a:r>
            <a:r>
              <a:rPr lang="en-US" sz="2400" dirty="0"/>
              <a:t>Ratio of Elasticities</a:t>
            </a:r>
          </a:p>
        </p:txBody>
      </p:sp>
      <p:sp>
        <p:nvSpPr>
          <p:cNvPr id="4" name="Footer Placeholder 3"/>
          <p:cNvSpPr>
            <a:spLocks noGrp="1"/>
          </p:cNvSpPr>
          <p:nvPr>
            <p:ph type="ftr" sz="quarter" idx="3"/>
          </p:nvPr>
        </p:nvSpPr>
        <p:spPr/>
        <p:txBody>
          <a:bodyPr/>
          <a:lstStyle/>
          <a:p>
            <a:r>
              <a:rPr lang="en-US"/>
              <a:t>© Ceren Kolsarici</a:t>
            </a:r>
            <a:endParaRPr lang="en-US" dirty="0"/>
          </a:p>
        </p:txBody>
      </p:sp>
    </p:spTree>
    <p:extLst>
      <p:ext uri="{BB962C8B-B14F-4D97-AF65-F5344CB8AC3E}">
        <p14:creationId xmlns:p14="http://schemas.microsoft.com/office/powerpoint/2010/main" val="2956243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a:t>Marketing, too often, is perceived as a "cost" to the company than an "investment".</a:t>
            </a:r>
          </a:p>
          <a:p>
            <a:pPr lvl="1"/>
            <a:r>
              <a:rPr lang="en-US" dirty="0"/>
              <a:t>Where does marketing belong? P&amp;L vs. Balance Sheet</a:t>
            </a:r>
          </a:p>
          <a:p>
            <a:r>
              <a:rPr lang="en-US" dirty="0">
                <a:solidFill>
                  <a:schemeClr val="tx1"/>
                </a:solidFill>
              </a:rPr>
              <a:t>Marketing budgets are the first in line when it comes to budget cuts and last when it comes to source of long-term growth. </a:t>
            </a:r>
          </a:p>
          <a:p>
            <a:pPr lvl="1"/>
            <a:r>
              <a:rPr lang="en-US" dirty="0"/>
              <a:t>Bizarre? Yes! Who to blame?</a:t>
            </a:r>
          </a:p>
          <a:p>
            <a:r>
              <a:rPr lang="en-US" dirty="0"/>
              <a:t>Marketers are, and should be, accountable for their decisions. </a:t>
            </a:r>
          </a:p>
          <a:p>
            <a:r>
              <a:rPr lang="en-US" dirty="0"/>
              <a:t>A &amp; AI are great tools we have measuring marketing performance; justifying and revising strategic and tactical plans. </a:t>
            </a:r>
          </a:p>
          <a:p>
            <a:endParaRPr lang="en-US" dirty="0"/>
          </a:p>
          <a:p>
            <a:endParaRPr lang="en-US" dirty="0"/>
          </a:p>
        </p:txBody>
      </p:sp>
      <p:sp>
        <p:nvSpPr>
          <p:cNvPr id="5" name="Title 4"/>
          <p:cNvSpPr>
            <a:spLocks noGrp="1"/>
          </p:cNvSpPr>
          <p:nvPr>
            <p:ph type="title"/>
          </p:nvPr>
        </p:nvSpPr>
        <p:spPr/>
        <p:txBody>
          <a:bodyPr/>
          <a:lstStyle/>
          <a:p>
            <a:r>
              <a:rPr lang="en-US" dirty="0"/>
              <a:t>Performance Measurement Comes First	</a:t>
            </a:r>
          </a:p>
        </p:txBody>
      </p:sp>
      <p:sp>
        <p:nvSpPr>
          <p:cNvPr id="4" name="Footer Placeholder 3"/>
          <p:cNvSpPr>
            <a:spLocks noGrp="1"/>
          </p:cNvSpPr>
          <p:nvPr>
            <p:ph type="ftr" sz="quarter" idx="3"/>
          </p:nvPr>
        </p:nvSpPr>
        <p:spPr>
          <a:xfrm>
            <a:off x="0" y="6597650"/>
            <a:ext cx="4943475" cy="260350"/>
          </a:xfrm>
          <a:prstGeom prst="rect">
            <a:avLst/>
          </a:prstGeom>
        </p:spPr>
        <p:txBody>
          <a:bodyPr/>
          <a:lstStyle/>
          <a:p>
            <a:r>
              <a:rPr lang="en-US"/>
              <a:t>© Ceren Kolsarici</a:t>
            </a:r>
          </a:p>
        </p:txBody>
      </p:sp>
    </p:spTree>
    <p:extLst>
      <p:ext uri="{BB962C8B-B14F-4D97-AF65-F5344CB8AC3E}">
        <p14:creationId xmlns:p14="http://schemas.microsoft.com/office/powerpoint/2010/main" val="36453624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Refresher: Elasticity </a:t>
            </a:r>
            <a:r>
              <a:rPr lang="en-US" i="1" dirty="0"/>
              <a:t>versus</a:t>
            </a:r>
            <a:r>
              <a:rPr lang="en-US" dirty="0"/>
              <a:t> ROMI</a:t>
            </a:r>
          </a:p>
        </p:txBody>
      </p:sp>
      <p:sp>
        <p:nvSpPr>
          <p:cNvPr id="4" name="Text Placeholder 3"/>
          <p:cNvSpPr>
            <a:spLocks noGrp="1"/>
          </p:cNvSpPr>
          <p:nvPr>
            <p:ph type="body" idx="1"/>
          </p:nvPr>
        </p:nvSpPr>
        <p:spPr/>
        <p:txBody>
          <a:bodyPr/>
          <a:lstStyle/>
          <a:p>
            <a:r>
              <a:rPr lang="en-US" dirty="0"/>
              <a:t>Elasticity </a:t>
            </a:r>
          </a:p>
        </p:txBody>
      </p:sp>
      <p:sp>
        <p:nvSpPr>
          <p:cNvPr id="5" name="Content Placeholder 4"/>
          <p:cNvSpPr>
            <a:spLocks noGrp="1"/>
          </p:cNvSpPr>
          <p:nvPr>
            <p:ph sz="half" idx="2"/>
          </p:nvPr>
        </p:nvSpPr>
        <p:spPr/>
        <p:txBody>
          <a:bodyPr/>
          <a:lstStyle/>
          <a:p>
            <a:r>
              <a:rPr lang="en-US" dirty="0"/>
              <a:t>Measures </a:t>
            </a:r>
            <a:r>
              <a:rPr lang="en-US" b="1" dirty="0"/>
              <a:t>%</a:t>
            </a:r>
            <a:r>
              <a:rPr lang="en-US" dirty="0"/>
              <a:t> change in demand as a result of % change in marketing efforts</a:t>
            </a:r>
          </a:p>
        </p:txBody>
      </p:sp>
      <p:sp>
        <p:nvSpPr>
          <p:cNvPr id="6" name="Text Placeholder 5"/>
          <p:cNvSpPr>
            <a:spLocks noGrp="1"/>
          </p:cNvSpPr>
          <p:nvPr>
            <p:ph type="body" sz="quarter" idx="3"/>
          </p:nvPr>
        </p:nvSpPr>
        <p:spPr/>
        <p:txBody>
          <a:bodyPr/>
          <a:lstStyle/>
          <a:p>
            <a:r>
              <a:rPr lang="en-US" dirty="0"/>
              <a:t>ROMI</a:t>
            </a:r>
          </a:p>
        </p:txBody>
      </p:sp>
      <p:sp>
        <p:nvSpPr>
          <p:cNvPr id="7" name="Content Placeholder 6"/>
          <p:cNvSpPr>
            <a:spLocks noGrp="1"/>
          </p:cNvSpPr>
          <p:nvPr>
            <p:ph sz="quarter" idx="4"/>
          </p:nvPr>
        </p:nvSpPr>
        <p:spPr/>
        <p:txBody>
          <a:bodyPr/>
          <a:lstStyle/>
          <a:p>
            <a:r>
              <a:rPr lang="en-US" dirty="0"/>
              <a:t>Measures </a:t>
            </a:r>
            <a:r>
              <a:rPr lang="en-US" b="1" dirty="0"/>
              <a:t>unit</a:t>
            </a:r>
            <a:r>
              <a:rPr lang="en-US" dirty="0"/>
              <a:t> change in demand as a result of </a:t>
            </a:r>
            <a:r>
              <a:rPr lang="en-US" b="1" dirty="0"/>
              <a:t>unit </a:t>
            </a:r>
            <a:r>
              <a:rPr lang="en-US" dirty="0"/>
              <a:t>change in marketing efforts </a:t>
            </a:r>
          </a:p>
          <a:p>
            <a:endParaRPr lang="en-US" b="1" dirty="0"/>
          </a:p>
        </p:txBody>
      </p:sp>
      <p:sp>
        <p:nvSpPr>
          <p:cNvPr id="8" name="TextBox 7"/>
          <p:cNvSpPr txBox="1"/>
          <p:nvPr/>
        </p:nvSpPr>
        <p:spPr>
          <a:xfrm>
            <a:off x="1466057" y="2971800"/>
            <a:ext cx="6210300" cy="707886"/>
          </a:xfrm>
          <a:prstGeom prst="rect">
            <a:avLst/>
          </a:prstGeom>
          <a:noFill/>
        </p:spPr>
        <p:txBody>
          <a:bodyPr wrap="square" rtlCol="0">
            <a:spAutoFit/>
          </a:bodyPr>
          <a:lstStyle/>
          <a:p>
            <a:pPr algn="ctr"/>
            <a:r>
              <a:rPr lang="en-US" sz="2000" dirty="0"/>
              <a:t>Both provide insights about how responsive the market is to the firm's actions, albeit, through different metrics. </a:t>
            </a:r>
          </a:p>
        </p:txBody>
      </p:sp>
      <p:sp>
        <p:nvSpPr>
          <p:cNvPr id="2" name="Footer Placeholder 1"/>
          <p:cNvSpPr>
            <a:spLocks noGrp="1"/>
          </p:cNvSpPr>
          <p:nvPr>
            <p:ph type="ftr" sz="quarter" idx="10"/>
          </p:nvPr>
        </p:nvSpPr>
        <p:spPr/>
        <p:txBody>
          <a:bodyPr/>
          <a:lstStyle/>
          <a:p>
            <a:r>
              <a:rPr lang="en-US"/>
              <a:t>© Ceren Kolsarici</a:t>
            </a:r>
            <a:endParaRPr lang="en-US" dirty="0"/>
          </a:p>
        </p:txBody>
      </p:sp>
    </p:spTree>
    <p:extLst>
      <p:ext uri="{BB962C8B-B14F-4D97-AF65-F5344CB8AC3E}">
        <p14:creationId xmlns:p14="http://schemas.microsoft.com/office/powerpoint/2010/main" val="22024978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Marketing </a:t>
            </a:r>
            <a:r>
              <a:rPr lang="en-US" dirty="0" err="1"/>
              <a:t>roi</a:t>
            </a:r>
            <a:r>
              <a:rPr lang="en-US" dirty="0"/>
              <a:t> &amp; Elasticity</a:t>
            </a:r>
          </a:p>
        </p:txBody>
      </p:sp>
      <p:sp>
        <p:nvSpPr>
          <p:cNvPr id="6" name="Text Placeholder 5"/>
          <p:cNvSpPr>
            <a:spLocks noGrp="1"/>
          </p:cNvSpPr>
          <p:nvPr>
            <p:ph type="body" idx="1"/>
          </p:nvPr>
        </p:nvSpPr>
        <p:spPr/>
        <p:txBody>
          <a:bodyPr/>
          <a:lstStyle/>
          <a:p>
            <a:r>
              <a:rPr lang="en-US" dirty="0"/>
              <a:t>DID THE RESOURCE ALLOCATION WORK?</a:t>
            </a:r>
          </a:p>
        </p:txBody>
      </p:sp>
      <p:sp>
        <p:nvSpPr>
          <p:cNvPr id="4" name="Footer Placeholder 3"/>
          <p:cNvSpPr>
            <a:spLocks noGrp="1"/>
          </p:cNvSpPr>
          <p:nvPr>
            <p:ph type="ftr" sz="quarter" idx="3"/>
          </p:nvPr>
        </p:nvSpPr>
        <p:spPr>
          <a:xfrm>
            <a:off x="0" y="6597352"/>
            <a:ext cx="4942830" cy="260648"/>
          </a:xfrm>
          <a:prstGeom prst="rect">
            <a:avLst/>
          </a:prstGeom>
        </p:spPr>
        <p:txBody>
          <a:bodyPr/>
          <a:lstStyle/>
          <a:p>
            <a:r>
              <a:rPr lang="en-US"/>
              <a:t>© Ceren Kolsarici</a:t>
            </a:r>
            <a:endParaRPr lang="en-US" dirty="0"/>
          </a:p>
        </p:txBody>
      </p:sp>
    </p:spTree>
    <p:extLst>
      <p:ext uri="{BB962C8B-B14F-4D97-AF65-F5344CB8AC3E}">
        <p14:creationId xmlns:p14="http://schemas.microsoft.com/office/powerpoint/2010/main" val="8702124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49250" y="772003"/>
            <a:ext cx="8489950" cy="5533478"/>
          </a:xfrm>
        </p:spPr>
        <p:txBody>
          <a:bodyPr/>
          <a:lstStyle/>
          <a:p>
            <a:r>
              <a:rPr lang="en-US" dirty="0"/>
              <a:t>The goal of marketing analytics is to determine the effectiveness of a company's various marketing strategies. For each strategy, the company is looking to assess its ROI.</a:t>
            </a:r>
          </a:p>
          <a:p>
            <a:pPr>
              <a:spcBef>
                <a:spcPts val="1200"/>
              </a:spcBef>
            </a:pPr>
            <a:r>
              <a:rPr lang="en-US" dirty="0"/>
              <a:t>Financial ROI is equal to profit over investment value. Marketing ROI, on the other hand, is equal to profits related to marketing measures divided by value of the marketing investment (i.e. money risked, as opposed to, money invested).</a:t>
            </a:r>
          </a:p>
        </p:txBody>
      </p:sp>
      <p:sp>
        <p:nvSpPr>
          <p:cNvPr id="5" name="Title 4"/>
          <p:cNvSpPr>
            <a:spLocks noGrp="1"/>
          </p:cNvSpPr>
          <p:nvPr>
            <p:ph type="title"/>
          </p:nvPr>
        </p:nvSpPr>
        <p:spPr/>
        <p:txBody>
          <a:bodyPr/>
          <a:lstStyle/>
          <a:p>
            <a:r>
              <a:rPr lang="en-US" dirty="0"/>
              <a:t>Does Marketing-Mix Pay Off?</a:t>
            </a:r>
          </a:p>
        </p:txBody>
      </p:sp>
      <p:sp>
        <p:nvSpPr>
          <p:cNvPr id="4" name="Footer Placeholder 3"/>
          <p:cNvSpPr>
            <a:spLocks noGrp="1"/>
          </p:cNvSpPr>
          <p:nvPr>
            <p:ph type="ftr" sz="quarter" idx="3"/>
          </p:nvPr>
        </p:nvSpPr>
        <p:spPr>
          <a:xfrm>
            <a:off x="0" y="6597352"/>
            <a:ext cx="4942830" cy="260648"/>
          </a:xfrm>
          <a:prstGeom prst="rect">
            <a:avLst/>
          </a:prstGeom>
        </p:spPr>
        <p:txBody>
          <a:bodyPr/>
          <a:lstStyle/>
          <a:p>
            <a:r>
              <a:rPr lang="en-US"/>
              <a:t>© Ceren Kolsarici</a:t>
            </a:r>
            <a:endParaRPr lang="en-US" dirty="0"/>
          </a:p>
        </p:txBody>
      </p:sp>
    </p:spTree>
    <p:extLst>
      <p:ext uri="{BB962C8B-B14F-4D97-AF65-F5344CB8AC3E}">
        <p14:creationId xmlns:p14="http://schemas.microsoft.com/office/powerpoint/2010/main" val="36925161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CA" sz="2000" dirty="0"/>
                  <a:t>Elasticity measures how responsive demand would be to a change in marketing actions.</a:t>
                </a:r>
              </a:p>
              <a:p>
                <a:pPr marL="0" indent="0">
                  <a:buNone/>
                </a:pPr>
                <a:r>
                  <a:rPr lang="en-US" sz="2400" b="0" dirty="0"/>
                  <a:t> </a:t>
                </a:r>
                <a14:m>
                  <m:oMath xmlns:m="http://schemas.openxmlformats.org/officeDocument/2006/math">
                    <m:r>
                      <a:rPr lang="en-US" sz="2400" b="0" i="0" smtClean="0">
                        <a:latin typeface="Cambria Math" charset="0"/>
                      </a:rPr>
                      <m:t>           </m:t>
                    </m:r>
                    <m:r>
                      <a:rPr lang="en-US" sz="2400" b="0" i="1" smtClean="0">
                        <a:latin typeface="Cambria Math" charset="0"/>
                      </a:rPr>
                      <m:t>𝐸</m:t>
                    </m:r>
                    <m:r>
                      <a:rPr lang="en-US" sz="2400" b="0" i="1" smtClean="0">
                        <a:latin typeface="Cambria Math" charset="0"/>
                      </a:rPr>
                      <m:t>=</m:t>
                    </m:r>
                    <m:f>
                      <m:fPr>
                        <m:ctrlPr>
                          <a:rPr lang="bg-BG" sz="2400" b="0" i="1" smtClean="0">
                            <a:latin typeface="Cambria Math" panose="02040503050406030204" pitchFamily="18" charset="0"/>
                          </a:rPr>
                        </m:ctrlPr>
                      </m:fPr>
                      <m:num>
                        <m:r>
                          <a:rPr lang="en-US" sz="2400" b="0" i="1" smtClean="0">
                            <a:latin typeface="Cambria Math" charset="0"/>
                          </a:rPr>
                          <m:t>% </m:t>
                        </m:r>
                        <m:r>
                          <m:rPr>
                            <m:sty m:val="p"/>
                          </m:rPr>
                          <a:rPr lang="en-US" sz="2400" b="0" i="0" smtClean="0">
                            <a:latin typeface="Cambria Math" charset="0"/>
                          </a:rPr>
                          <m:t>Δ</m:t>
                        </m:r>
                        <m:r>
                          <a:rPr lang="en-US" sz="2400" b="0" i="1" smtClean="0">
                            <a:latin typeface="Cambria Math" charset="0"/>
                          </a:rPr>
                          <m:t> </m:t>
                        </m:r>
                        <m:r>
                          <a:rPr lang="en-US" sz="2400" b="0" i="1" smtClean="0">
                            <a:latin typeface="Cambria Math" charset="0"/>
                          </a:rPr>
                          <m:t>𝑆𝑎𝑙𝑒𝑠</m:t>
                        </m:r>
                      </m:num>
                      <m:den>
                        <m:r>
                          <a:rPr lang="en-US" i="1">
                            <a:latin typeface="Cambria Math" charset="0"/>
                          </a:rPr>
                          <m:t>% </m:t>
                        </m:r>
                        <m:r>
                          <m:rPr>
                            <m:sty m:val="p"/>
                          </m:rPr>
                          <a:rPr lang="en-US">
                            <a:latin typeface="Cambria Math" charset="0"/>
                          </a:rPr>
                          <m:t>Δ</m:t>
                        </m:r>
                        <m:r>
                          <a:rPr lang="en-US" b="0" i="1" smtClean="0">
                            <a:latin typeface="Cambria Math" charset="0"/>
                          </a:rPr>
                          <m:t> </m:t>
                        </m:r>
                        <m:r>
                          <a:rPr lang="en-US" b="0" i="1" smtClean="0">
                            <a:latin typeface="Cambria Math" charset="0"/>
                          </a:rPr>
                          <m:t>𝑀𝑎𝑟𝑘𝑒𝑡𝑖𝑛𝑔</m:t>
                        </m:r>
                        <m:r>
                          <a:rPr lang="en-US" b="0" i="1" smtClean="0">
                            <a:latin typeface="Cambria Math" charset="0"/>
                          </a:rPr>
                          <m:t> </m:t>
                        </m:r>
                        <m:r>
                          <a:rPr lang="en-US" b="0" i="1" smtClean="0">
                            <a:latin typeface="Cambria Math" charset="0"/>
                          </a:rPr>
                          <m:t>𝐴𝑐𝑡𝑖𝑜𝑛</m:t>
                        </m:r>
                      </m:den>
                    </m:f>
                  </m:oMath>
                </a14:m>
                <a:endParaRPr lang="en-CA" sz="2400" dirty="0"/>
              </a:p>
              <a:p>
                <a:endParaRPr lang="en-US" sz="2000" dirty="0"/>
              </a:p>
              <a:p>
                <a:r>
                  <a:rPr lang="en-US" sz="2000" dirty="0"/>
                  <a:t>Elasticity is the key input for optimal allocation</a:t>
                </a:r>
              </a:p>
              <a:p>
                <a:r>
                  <a:rPr lang="en-US" sz="2000" dirty="0"/>
                  <a:t>A microbrewery firm determines that at a discounted price of $2.25 per bottle, it will sell 300K bottles and at the regular price of $4.33 per bottle, they will sell 140K bottles. What is their price elasticity?</a:t>
                </a:r>
              </a:p>
              <a:p>
                <a:endParaRPr lang="en-CA"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l="-649" t="-662"/>
                </a:stretch>
              </a:blipFill>
            </p:spPr>
            <p:txBody>
              <a:bodyPr/>
              <a:lstStyle/>
              <a:p>
                <a:r>
                  <a:rPr lang="en-US">
                    <a:noFill/>
                  </a:rPr>
                  <a:t> </a:t>
                </a:r>
              </a:p>
            </p:txBody>
          </p:sp>
        </mc:Fallback>
      </mc:AlternateContent>
      <p:sp>
        <p:nvSpPr>
          <p:cNvPr id="2" name="Title 1"/>
          <p:cNvSpPr>
            <a:spLocks noGrp="1"/>
          </p:cNvSpPr>
          <p:nvPr>
            <p:ph type="title"/>
          </p:nvPr>
        </p:nvSpPr>
        <p:spPr/>
        <p:txBody>
          <a:bodyPr>
            <a:normAutofit/>
          </a:bodyPr>
          <a:lstStyle/>
          <a:p>
            <a:r>
              <a:rPr lang="en-CA" dirty="0"/>
              <a:t>Refresher: Marketing Mix Elasticity</a:t>
            </a:r>
          </a:p>
        </p:txBody>
      </p:sp>
      <p:sp>
        <p:nvSpPr>
          <p:cNvPr id="7" name="Flowchart: Terminator 6"/>
          <p:cNvSpPr/>
          <p:nvPr/>
        </p:nvSpPr>
        <p:spPr>
          <a:xfrm>
            <a:off x="4419600" y="1682476"/>
            <a:ext cx="1066800" cy="30480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where</a:t>
            </a:r>
          </a:p>
        </p:txBody>
      </p:sp>
      <mc:AlternateContent xmlns:mc="http://schemas.openxmlformats.org/markup-compatibility/2006" xmlns:a14="http://schemas.microsoft.com/office/drawing/2010/main">
        <mc:Choice Requires="a14">
          <p:sp>
            <p:nvSpPr>
              <p:cNvPr id="6" name="TextBox 5"/>
              <p:cNvSpPr txBox="1"/>
              <p:nvPr/>
            </p:nvSpPr>
            <p:spPr>
              <a:xfrm>
                <a:off x="5570264" y="1568714"/>
                <a:ext cx="2279650" cy="532325"/>
              </a:xfrm>
              <a:prstGeom prst="rect">
                <a:avLst/>
              </a:prstGeom>
              <a:noFill/>
            </p:spPr>
            <p:txBody>
              <a:bodyPr wrap="square" lIns="0" tIns="0" rIns="0" bIns="0" rtlCol="0">
                <a:spAutoFit/>
              </a:bodyPr>
              <a:lstStyle/>
              <a:p>
                <a14:m>
                  <m:oMath xmlns:m="http://schemas.openxmlformats.org/officeDocument/2006/math">
                    <m:r>
                      <a:rPr lang="en-US" sz="2400" i="1" smtClean="0">
                        <a:latin typeface="Cambria Math" charset="0"/>
                      </a:rPr>
                      <m:t>% </m:t>
                    </m:r>
                    <m:r>
                      <m:rPr>
                        <m:sty m:val="p"/>
                      </m:rPr>
                      <a:rPr lang="en-US" sz="2400">
                        <a:latin typeface="Cambria Math" charset="0"/>
                      </a:rPr>
                      <m:t>Δ</m:t>
                    </m:r>
                  </m:oMath>
                </a14:m>
                <a:r>
                  <a:rPr lang="en-US" sz="2400" dirty="0"/>
                  <a:t> = </a:t>
                </a:r>
                <a14:m>
                  <m:oMath xmlns:m="http://schemas.openxmlformats.org/officeDocument/2006/math">
                    <m:f>
                      <m:fPr>
                        <m:ctrlPr>
                          <a:rPr lang="bg-BG" sz="2400" i="1" smtClean="0">
                            <a:latin typeface="Cambria Math" panose="02040503050406030204" pitchFamily="18" charset="0"/>
                          </a:rPr>
                        </m:ctrlPr>
                      </m:fPr>
                      <m:num>
                        <m:r>
                          <a:rPr lang="en-US" sz="2400" b="0" i="1" smtClean="0">
                            <a:latin typeface="Cambria Math" charset="0"/>
                          </a:rPr>
                          <m:t>𝑁𝑒𝑤</m:t>
                        </m:r>
                        <m:r>
                          <a:rPr lang="en-US" sz="2400" b="0" i="1" smtClean="0">
                            <a:latin typeface="Cambria Math" charset="0"/>
                          </a:rPr>
                          <m:t> −</m:t>
                        </m:r>
                        <m:r>
                          <a:rPr lang="en-US" sz="2400" b="0" i="1" smtClean="0">
                            <a:latin typeface="Cambria Math" charset="0"/>
                          </a:rPr>
                          <m:t>𝑂𝑙𝑑</m:t>
                        </m:r>
                      </m:num>
                      <m:den>
                        <m:r>
                          <a:rPr lang="en-US" sz="2400" b="0" i="1" smtClean="0">
                            <a:latin typeface="Cambria Math" charset="0"/>
                          </a:rPr>
                          <m:t>𝑂𝑙𝑑</m:t>
                        </m:r>
                      </m:den>
                    </m:f>
                  </m:oMath>
                </a14:m>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5570264" y="1568714"/>
                <a:ext cx="2279650" cy="532325"/>
              </a:xfrm>
              <a:prstGeom prst="rect">
                <a:avLst/>
              </a:prstGeom>
              <a:blipFill rotWithShape="0">
                <a:blip r:embed="rId9"/>
                <a:stretch>
                  <a:fillRect t="-1136" b="-19318"/>
                </a:stretch>
              </a:blipFill>
            </p:spPr>
            <p:txBody>
              <a:bodyPr/>
              <a:lstStyle/>
              <a:p>
                <a:r>
                  <a:rPr lang="en-US">
                    <a:noFill/>
                  </a:rPr>
                  <a:t> </a:t>
                </a:r>
              </a:p>
            </p:txBody>
          </p:sp>
        </mc:Fallback>
      </mc:AlternateContent>
      <p:sp>
        <p:nvSpPr>
          <p:cNvPr id="4" name="Footer Placeholder 3"/>
          <p:cNvSpPr>
            <a:spLocks noGrp="1"/>
          </p:cNvSpPr>
          <p:nvPr>
            <p:ph type="ftr" sz="quarter" idx="3"/>
          </p:nvPr>
        </p:nvSpPr>
        <p:spPr/>
        <p:txBody>
          <a:bodyPr/>
          <a:lstStyle/>
          <a:p>
            <a:r>
              <a:rPr lang="en-US"/>
              <a:t>© Ceren Kolsarici</a:t>
            </a:r>
            <a:endParaRPr lang="en-US" dirty="0"/>
          </a:p>
        </p:txBody>
      </p:sp>
    </p:spTree>
    <p:extLst>
      <p:ext uri="{BB962C8B-B14F-4D97-AF65-F5344CB8AC3E}">
        <p14:creationId xmlns:p14="http://schemas.microsoft.com/office/powerpoint/2010/main" val="39358367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CA" sz="2000" dirty="0"/>
                  <a:t>Elasticity measures how responsive demand would be to a change in marketing actions.</a:t>
                </a:r>
              </a:p>
              <a:p>
                <a:pPr marL="0" indent="0">
                  <a:buNone/>
                </a:pPr>
                <a:r>
                  <a:rPr lang="en-US" sz="2400" b="0" dirty="0"/>
                  <a:t> </a:t>
                </a:r>
                <a14:m>
                  <m:oMath xmlns:m="http://schemas.openxmlformats.org/officeDocument/2006/math">
                    <m:r>
                      <a:rPr lang="en-US" sz="2400" b="0" i="0" smtClean="0">
                        <a:latin typeface="Cambria Math" charset="0"/>
                      </a:rPr>
                      <m:t>           </m:t>
                    </m:r>
                    <m:r>
                      <a:rPr lang="en-US" sz="2400" b="0" i="1" smtClean="0">
                        <a:latin typeface="Cambria Math" charset="0"/>
                      </a:rPr>
                      <m:t>𝐸</m:t>
                    </m:r>
                    <m:r>
                      <a:rPr lang="en-US" sz="2400" b="0" i="1" smtClean="0">
                        <a:latin typeface="Cambria Math" charset="0"/>
                      </a:rPr>
                      <m:t>=</m:t>
                    </m:r>
                    <m:f>
                      <m:fPr>
                        <m:ctrlPr>
                          <a:rPr lang="bg-BG" sz="2400" b="0" i="1" smtClean="0">
                            <a:latin typeface="Cambria Math" panose="02040503050406030204" pitchFamily="18" charset="0"/>
                          </a:rPr>
                        </m:ctrlPr>
                      </m:fPr>
                      <m:num>
                        <m:r>
                          <a:rPr lang="en-US" sz="2400" b="0" i="1" smtClean="0">
                            <a:latin typeface="Cambria Math" charset="0"/>
                          </a:rPr>
                          <m:t>% </m:t>
                        </m:r>
                        <m:r>
                          <m:rPr>
                            <m:sty m:val="p"/>
                          </m:rPr>
                          <a:rPr lang="en-US" sz="2400" b="0" i="0" smtClean="0">
                            <a:latin typeface="Cambria Math" charset="0"/>
                          </a:rPr>
                          <m:t>Δ</m:t>
                        </m:r>
                        <m:r>
                          <a:rPr lang="en-US" sz="2400" b="0" i="1" smtClean="0">
                            <a:latin typeface="Cambria Math" charset="0"/>
                          </a:rPr>
                          <m:t> </m:t>
                        </m:r>
                        <m:r>
                          <a:rPr lang="en-US" sz="2400" b="0" i="1" smtClean="0">
                            <a:latin typeface="Cambria Math" charset="0"/>
                          </a:rPr>
                          <m:t>𝑆𝑎𝑙𝑒𝑠</m:t>
                        </m:r>
                      </m:num>
                      <m:den>
                        <m:r>
                          <a:rPr lang="en-US" i="1">
                            <a:latin typeface="Cambria Math" charset="0"/>
                          </a:rPr>
                          <m:t>% </m:t>
                        </m:r>
                        <m:r>
                          <m:rPr>
                            <m:sty m:val="p"/>
                          </m:rPr>
                          <a:rPr lang="en-US">
                            <a:latin typeface="Cambria Math" charset="0"/>
                          </a:rPr>
                          <m:t>Δ</m:t>
                        </m:r>
                        <m:r>
                          <a:rPr lang="en-US" b="0" i="1" smtClean="0">
                            <a:latin typeface="Cambria Math" charset="0"/>
                          </a:rPr>
                          <m:t> </m:t>
                        </m:r>
                        <m:r>
                          <a:rPr lang="en-US" b="0" i="1" smtClean="0">
                            <a:latin typeface="Cambria Math" charset="0"/>
                          </a:rPr>
                          <m:t>𝑀𝑎𝑟𝑘𝑒𝑡𝑖𝑛𝑔</m:t>
                        </m:r>
                        <m:r>
                          <a:rPr lang="en-US" b="0" i="1" smtClean="0">
                            <a:latin typeface="Cambria Math" charset="0"/>
                          </a:rPr>
                          <m:t> </m:t>
                        </m:r>
                        <m:r>
                          <a:rPr lang="en-US" b="0" i="1" smtClean="0">
                            <a:latin typeface="Cambria Math" charset="0"/>
                          </a:rPr>
                          <m:t>𝐴𝑐𝑡𝑖𝑜𝑛</m:t>
                        </m:r>
                      </m:den>
                    </m:f>
                  </m:oMath>
                </a14:m>
                <a:endParaRPr lang="en-CA" sz="2400" dirty="0"/>
              </a:p>
              <a:p>
                <a:endParaRPr lang="en-US" sz="2000" dirty="0"/>
              </a:p>
              <a:p>
                <a:r>
                  <a:rPr lang="en-US" sz="2000" dirty="0"/>
                  <a:t>Elasticity is the key input for optimal allocation</a:t>
                </a:r>
              </a:p>
              <a:p>
                <a:r>
                  <a:rPr lang="en-US" sz="2000" dirty="0"/>
                  <a:t>A microbrewery firm determines that at a discounted price of $2.25 per bottle, it will sell 300K bottles and at the regular price of $4.33 per bottle, they will sell 140K bottles. What is their price elasticity?</a:t>
                </a:r>
              </a:p>
              <a:p>
                <a:endParaRPr lang="en-CA"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l="-649" t="-662"/>
                </a:stretch>
              </a:blipFill>
            </p:spPr>
            <p:txBody>
              <a:bodyPr/>
              <a:lstStyle/>
              <a:p>
                <a:r>
                  <a:rPr lang="en-US">
                    <a:noFill/>
                  </a:rPr>
                  <a:t> </a:t>
                </a:r>
              </a:p>
            </p:txBody>
          </p:sp>
        </mc:Fallback>
      </mc:AlternateContent>
      <p:sp>
        <p:nvSpPr>
          <p:cNvPr id="2" name="Title 1"/>
          <p:cNvSpPr>
            <a:spLocks noGrp="1"/>
          </p:cNvSpPr>
          <p:nvPr>
            <p:ph type="title"/>
          </p:nvPr>
        </p:nvSpPr>
        <p:spPr/>
        <p:txBody>
          <a:bodyPr>
            <a:normAutofit/>
          </a:bodyPr>
          <a:lstStyle/>
          <a:p>
            <a:r>
              <a:rPr lang="en-CA" dirty="0"/>
              <a:t>Refresher: Marketing Mix Elasticity</a:t>
            </a:r>
          </a:p>
        </p:txBody>
      </p:sp>
      <p:graphicFrame>
        <p:nvGraphicFramePr>
          <p:cNvPr id="5" name="Object 4"/>
          <p:cNvGraphicFramePr>
            <a:graphicFrameLocks noChangeAspect="1"/>
          </p:cNvGraphicFramePr>
          <p:nvPr/>
        </p:nvGraphicFramePr>
        <p:xfrm>
          <a:off x="1368174" y="4368678"/>
          <a:ext cx="1447800" cy="482600"/>
        </p:xfrm>
        <a:graphic>
          <a:graphicData uri="http://schemas.openxmlformats.org/presentationml/2006/ole">
            <mc:AlternateContent xmlns:mc="http://schemas.openxmlformats.org/markup-compatibility/2006">
              <mc:Choice xmlns:v="urn:schemas-microsoft-com:vml" Requires="v">
                <p:oleObj name="Equation" r:id="rId5" imgW="1180588" imgH="393529" progId="Equation.3">
                  <p:embed/>
                </p:oleObj>
              </mc:Choice>
              <mc:Fallback>
                <p:oleObj name="Equation" r:id="rId5" imgW="1180588" imgH="393529" progId="Equation.3">
                  <p:embed/>
                  <p:pic>
                    <p:nvPicPr>
                      <p:cNvPr id="5"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68174" y="4368678"/>
                        <a:ext cx="1447800" cy="482600"/>
                      </a:xfrm>
                      <a:prstGeom prst="rect">
                        <a:avLst/>
                      </a:prstGeom>
                      <a:noFill/>
                      <a:ln>
                        <a:noFill/>
                      </a:ln>
                    </p:spPr>
                  </p:pic>
                </p:oleObj>
              </mc:Fallback>
            </mc:AlternateContent>
          </a:graphicData>
        </a:graphic>
      </p:graphicFrame>
      <p:sp>
        <p:nvSpPr>
          <p:cNvPr id="7" name="Flowchart: Terminator 6"/>
          <p:cNvSpPr/>
          <p:nvPr/>
        </p:nvSpPr>
        <p:spPr>
          <a:xfrm>
            <a:off x="4419600" y="1682476"/>
            <a:ext cx="1066800" cy="30480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where</a:t>
            </a:r>
          </a:p>
        </p:txBody>
      </p:sp>
      <p:graphicFrame>
        <p:nvGraphicFramePr>
          <p:cNvPr id="9" name="Object 8"/>
          <p:cNvGraphicFramePr>
            <a:graphicFrameLocks noChangeAspect="1"/>
          </p:cNvGraphicFramePr>
          <p:nvPr/>
        </p:nvGraphicFramePr>
        <p:xfrm>
          <a:off x="4099581" y="3906794"/>
          <a:ext cx="2254405" cy="1535317"/>
        </p:xfrm>
        <a:graphic>
          <a:graphicData uri="http://schemas.openxmlformats.org/presentationml/2006/ole">
            <mc:AlternateContent xmlns:mc="http://schemas.openxmlformats.org/markup-compatibility/2006">
              <mc:Choice xmlns:v="urn:schemas-microsoft-com:vml" Requires="v">
                <p:oleObj name="Equation" r:id="rId7" imgW="1790640" imgH="1218960" progId="Equation.3">
                  <p:embed/>
                </p:oleObj>
              </mc:Choice>
              <mc:Fallback>
                <p:oleObj name="Equation" r:id="rId7" imgW="1790640" imgH="1218960" progId="Equation.3">
                  <p:embed/>
                  <p:pic>
                    <p:nvPicPr>
                      <p:cNvPr id="9" name="Object 8"/>
                      <p:cNvPicPr>
                        <a:picLocks noChangeAspect="1" noChangeArrowheads="1"/>
                      </p:cNvPicPr>
                      <p:nvPr/>
                    </p:nvPicPr>
                    <p:blipFill>
                      <a:blip r:embed="rId8"/>
                      <a:srcRect/>
                      <a:stretch>
                        <a:fillRect/>
                      </a:stretch>
                    </p:blipFill>
                    <p:spPr bwMode="auto">
                      <a:xfrm>
                        <a:off x="4099581" y="3906794"/>
                        <a:ext cx="2254405" cy="1535317"/>
                      </a:xfrm>
                      <a:prstGeom prst="rect">
                        <a:avLst/>
                      </a:prstGeom>
                      <a:noFill/>
                      <a:ln>
                        <a:noFill/>
                      </a:ln>
                    </p:spPr>
                  </p:pic>
                </p:oleObj>
              </mc:Fallback>
            </mc:AlternateContent>
          </a:graphicData>
        </a:graphic>
      </p:graphicFrame>
      <mc:AlternateContent xmlns:mc="http://schemas.openxmlformats.org/markup-compatibility/2006" xmlns:a14="http://schemas.microsoft.com/office/drawing/2010/main">
        <mc:Choice Requires="a14">
          <p:sp>
            <p:nvSpPr>
              <p:cNvPr id="6" name="TextBox 5"/>
              <p:cNvSpPr txBox="1"/>
              <p:nvPr/>
            </p:nvSpPr>
            <p:spPr>
              <a:xfrm>
                <a:off x="5570264" y="1568714"/>
                <a:ext cx="2279650" cy="532325"/>
              </a:xfrm>
              <a:prstGeom prst="rect">
                <a:avLst/>
              </a:prstGeom>
              <a:noFill/>
            </p:spPr>
            <p:txBody>
              <a:bodyPr wrap="square" lIns="0" tIns="0" rIns="0" bIns="0" rtlCol="0">
                <a:spAutoFit/>
              </a:bodyPr>
              <a:lstStyle/>
              <a:p>
                <a14:m>
                  <m:oMath xmlns:m="http://schemas.openxmlformats.org/officeDocument/2006/math">
                    <m:r>
                      <a:rPr lang="en-US" sz="2400" i="1" smtClean="0">
                        <a:latin typeface="Cambria Math" charset="0"/>
                      </a:rPr>
                      <m:t>% </m:t>
                    </m:r>
                    <m:r>
                      <m:rPr>
                        <m:sty m:val="p"/>
                      </m:rPr>
                      <a:rPr lang="en-US" sz="2400">
                        <a:latin typeface="Cambria Math" charset="0"/>
                      </a:rPr>
                      <m:t>Δ</m:t>
                    </m:r>
                  </m:oMath>
                </a14:m>
                <a:r>
                  <a:rPr lang="en-US" sz="2400" dirty="0"/>
                  <a:t> = </a:t>
                </a:r>
                <a14:m>
                  <m:oMath xmlns:m="http://schemas.openxmlformats.org/officeDocument/2006/math">
                    <m:f>
                      <m:fPr>
                        <m:ctrlPr>
                          <a:rPr lang="bg-BG" sz="2400" i="1" smtClean="0">
                            <a:latin typeface="Cambria Math" panose="02040503050406030204" pitchFamily="18" charset="0"/>
                          </a:rPr>
                        </m:ctrlPr>
                      </m:fPr>
                      <m:num>
                        <m:r>
                          <a:rPr lang="en-US" sz="2400" b="0" i="1" smtClean="0">
                            <a:latin typeface="Cambria Math" charset="0"/>
                          </a:rPr>
                          <m:t>𝑁𝑒𝑤</m:t>
                        </m:r>
                        <m:r>
                          <a:rPr lang="en-US" sz="2400" b="0" i="1" smtClean="0">
                            <a:latin typeface="Cambria Math" charset="0"/>
                          </a:rPr>
                          <m:t> −</m:t>
                        </m:r>
                        <m:r>
                          <a:rPr lang="en-US" sz="2400" b="0" i="1" smtClean="0">
                            <a:latin typeface="Cambria Math" charset="0"/>
                          </a:rPr>
                          <m:t>𝑂𝑙𝑑</m:t>
                        </m:r>
                      </m:num>
                      <m:den>
                        <m:r>
                          <a:rPr lang="en-US" sz="2400" b="0" i="1" smtClean="0">
                            <a:latin typeface="Cambria Math" charset="0"/>
                          </a:rPr>
                          <m:t>𝑂𝑙𝑑</m:t>
                        </m:r>
                      </m:den>
                    </m:f>
                  </m:oMath>
                </a14:m>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5570264" y="1568714"/>
                <a:ext cx="2279650" cy="532325"/>
              </a:xfrm>
              <a:prstGeom prst="rect">
                <a:avLst/>
              </a:prstGeom>
              <a:blipFill rotWithShape="0">
                <a:blip r:embed="rId9"/>
                <a:stretch>
                  <a:fillRect t="-1136" b="-19318"/>
                </a:stretch>
              </a:blipFill>
            </p:spPr>
            <p:txBody>
              <a:bodyPr/>
              <a:lstStyle/>
              <a:p>
                <a:r>
                  <a:rPr lang="en-US">
                    <a:noFill/>
                  </a:rPr>
                  <a:t> </a:t>
                </a:r>
              </a:p>
            </p:txBody>
          </p:sp>
        </mc:Fallback>
      </mc:AlternateContent>
      <p:sp>
        <p:nvSpPr>
          <p:cNvPr id="4" name="Footer Placeholder 3"/>
          <p:cNvSpPr>
            <a:spLocks noGrp="1"/>
          </p:cNvSpPr>
          <p:nvPr>
            <p:ph type="ftr" sz="quarter" idx="3"/>
          </p:nvPr>
        </p:nvSpPr>
        <p:spPr/>
        <p:txBody>
          <a:bodyPr/>
          <a:lstStyle/>
          <a:p>
            <a:r>
              <a:rPr lang="en-US"/>
              <a:t>© Ceren Kolsarici</a:t>
            </a:r>
            <a:endParaRPr lang="en-US" dirty="0"/>
          </a:p>
        </p:txBody>
      </p:sp>
      <p:sp>
        <p:nvSpPr>
          <p:cNvPr id="8" name="Oval 7"/>
          <p:cNvSpPr/>
          <p:nvPr/>
        </p:nvSpPr>
        <p:spPr>
          <a:xfrm>
            <a:off x="5303564" y="4929144"/>
            <a:ext cx="533400" cy="512967"/>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1" name="Table 10"/>
          <p:cNvGraphicFramePr>
            <a:graphicFrameLocks noGrp="1"/>
          </p:cNvGraphicFramePr>
          <p:nvPr/>
        </p:nvGraphicFramePr>
        <p:xfrm>
          <a:off x="2628900" y="5555874"/>
          <a:ext cx="4648200" cy="1076960"/>
        </p:xfrm>
        <a:graphic>
          <a:graphicData uri="http://schemas.openxmlformats.org/drawingml/2006/table">
            <a:tbl>
              <a:tblPr firstRow="1" bandRow="1">
                <a:tableStyleId>{5C22544A-7EE6-4342-B048-85BDC9FD1C3A}</a:tableStyleId>
              </a:tblPr>
              <a:tblGrid>
                <a:gridCol w="1162050">
                  <a:extLst>
                    <a:ext uri="{9D8B030D-6E8A-4147-A177-3AD203B41FA5}">
                      <a16:colId xmlns:a16="http://schemas.microsoft.com/office/drawing/2014/main" val="20000"/>
                    </a:ext>
                  </a:extLst>
                </a:gridCol>
                <a:gridCol w="1089422">
                  <a:extLst>
                    <a:ext uri="{9D8B030D-6E8A-4147-A177-3AD203B41FA5}">
                      <a16:colId xmlns:a16="http://schemas.microsoft.com/office/drawing/2014/main" val="20001"/>
                    </a:ext>
                  </a:extLst>
                </a:gridCol>
                <a:gridCol w="1162050">
                  <a:extLst>
                    <a:ext uri="{9D8B030D-6E8A-4147-A177-3AD203B41FA5}">
                      <a16:colId xmlns:a16="http://schemas.microsoft.com/office/drawing/2014/main" val="20002"/>
                    </a:ext>
                  </a:extLst>
                </a:gridCol>
                <a:gridCol w="1234678">
                  <a:extLst>
                    <a:ext uri="{9D8B030D-6E8A-4147-A177-3AD203B41FA5}">
                      <a16:colId xmlns:a16="http://schemas.microsoft.com/office/drawing/2014/main" val="20003"/>
                    </a:ext>
                  </a:extLst>
                </a:gridCol>
              </a:tblGrid>
              <a:tr h="0">
                <a:tc>
                  <a:txBody>
                    <a:bodyPr/>
                    <a:lstStyle/>
                    <a:p>
                      <a:endParaRPr lang="en-US" sz="1600" dirty="0"/>
                    </a:p>
                  </a:txBody>
                  <a:tcPr/>
                </a:tc>
                <a:tc gridSpan="3">
                  <a:txBody>
                    <a:bodyPr/>
                    <a:lstStyle/>
                    <a:p>
                      <a:pPr algn="ctr"/>
                      <a:r>
                        <a:rPr lang="en-US" sz="1600" dirty="0"/>
                        <a:t>Interpreting Elasticity</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r>
                        <a:rPr lang="en-US" sz="1600" dirty="0"/>
                        <a:t>Sign</a:t>
                      </a:r>
                    </a:p>
                  </a:txBody>
                  <a:tcPr/>
                </a:tc>
                <a:tc>
                  <a:txBody>
                    <a:bodyPr/>
                    <a:lstStyle/>
                    <a:p>
                      <a:pPr algn="ctr"/>
                      <a:r>
                        <a:rPr lang="en-US" sz="1600" dirty="0"/>
                        <a:t>+</a:t>
                      </a:r>
                    </a:p>
                  </a:txBody>
                  <a:tcPr/>
                </a:tc>
                <a:tc>
                  <a:txBody>
                    <a:bodyPr/>
                    <a:lstStyle/>
                    <a:p>
                      <a:pPr algn="ctr"/>
                      <a:r>
                        <a:rPr lang="en-US" sz="1600" dirty="0"/>
                        <a:t>0</a:t>
                      </a:r>
                    </a:p>
                  </a:txBody>
                  <a:tcPr/>
                </a:tc>
                <a:tc>
                  <a:txBody>
                    <a:bodyPr/>
                    <a:lstStyle/>
                    <a:p>
                      <a:pPr algn="ctr"/>
                      <a:r>
                        <a:rPr lang="en-US" sz="1600" dirty="0"/>
                        <a:t>-</a:t>
                      </a:r>
                    </a:p>
                  </a:txBody>
                  <a:tcPr/>
                </a:tc>
                <a:extLst>
                  <a:ext uri="{0D108BD9-81ED-4DB2-BD59-A6C34878D82A}">
                    <a16:rowId xmlns:a16="http://schemas.microsoft.com/office/drawing/2014/main" val="10001"/>
                  </a:ext>
                </a:extLst>
              </a:tr>
              <a:tr h="370840">
                <a:tc>
                  <a:txBody>
                    <a:bodyPr/>
                    <a:lstStyle/>
                    <a:p>
                      <a:r>
                        <a:rPr lang="en-US" sz="1600" dirty="0"/>
                        <a:t>Magnitude</a:t>
                      </a:r>
                    </a:p>
                  </a:txBody>
                  <a:tcPr/>
                </a:tc>
                <a:tc>
                  <a:txBody>
                    <a:bodyPr/>
                    <a:lstStyle/>
                    <a:p>
                      <a:pPr algn="ctr"/>
                      <a:r>
                        <a:rPr lang="en-US" sz="1600" dirty="0"/>
                        <a:t>Abs(E)&gt;1</a:t>
                      </a:r>
                    </a:p>
                  </a:txBody>
                  <a:tcPr/>
                </a:tc>
                <a:tc>
                  <a:txBody>
                    <a:bodyPr/>
                    <a:lstStyle/>
                    <a:p>
                      <a:pPr algn="ctr"/>
                      <a:r>
                        <a:rPr lang="en-US" sz="1600" dirty="0"/>
                        <a:t>Abs(E)=1</a:t>
                      </a:r>
                    </a:p>
                  </a:txBody>
                  <a:tcPr/>
                </a:tc>
                <a:tc>
                  <a:txBody>
                    <a:bodyPr/>
                    <a:lstStyle/>
                    <a:p>
                      <a:pPr algn="ctr"/>
                      <a:r>
                        <a:rPr lang="en-US" sz="1600" dirty="0"/>
                        <a:t>Abs(E)&lt;1</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35997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r>
                  <a:rPr lang="en-US" dirty="0"/>
                  <a:t>Unlike financial ROI which is equal to profit over investment value, marketing ROI is equal to profits over money risked.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a:rPr>
                        <m:t>𝑀𝑎𝑟𝑘𝑒𝑡𝑖𝑛𝑔</m:t>
                      </m:r>
                      <m:r>
                        <a:rPr lang="en-US" sz="2000" b="0" i="1" smtClean="0">
                          <a:latin typeface="Cambria Math"/>
                        </a:rPr>
                        <m:t> </m:t>
                      </m:r>
                      <m:r>
                        <a:rPr lang="en-US" sz="2000" b="0" i="1" smtClean="0">
                          <a:latin typeface="Cambria Math"/>
                        </a:rPr>
                        <m:t>𝑅𝑂𝐼</m:t>
                      </m:r>
                      <m:r>
                        <a:rPr lang="en-US" sz="2000" b="0" i="1" smtClean="0">
                          <a:latin typeface="Cambria Math"/>
                        </a:rPr>
                        <m:t>=</m:t>
                      </m:r>
                      <m:f>
                        <m:fPr>
                          <m:ctrlPr>
                            <a:rPr lang="en-US" sz="2000" b="0" i="1" smtClean="0">
                              <a:latin typeface="Cambria Math" panose="02040503050406030204" pitchFamily="18" charset="0"/>
                            </a:rPr>
                          </m:ctrlPr>
                        </m:fPr>
                        <m:num>
                          <m:r>
                            <a:rPr lang="en-US" sz="2000" b="0" i="1" smtClean="0">
                              <a:latin typeface="Cambria Math"/>
                              <a:ea typeface="Cambria Math"/>
                            </a:rPr>
                            <m:t>∆</m:t>
                          </m:r>
                          <m:r>
                            <a:rPr lang="en-US" sz="2000" b="0" i="1" smtClean="0">
                              <a:latin typeface="Cambria Math"/>
                              <a:ea typeface="Cambria Math"/>
                            </a:rPr>
                            <m:t>𝑆𝑎𝑙𝑒𝑠</m:t>
                          </m:r>
                          <m:r>
                            <a:rPr lang="en-US" sz="2000" b="0" i="1" smtClean="0">
                              <a:latin typeface="Cambria Math"/>
                              <a:ea typeface="Cambria Math"/>
                            </a:rPr>
                            <m:t> </m:t>
                          </m:r>
                          <m:r>
                            <a:rPr lang="en-US" sz="2000" b="0" i="1" smtClean="0">
                              <a:latin typeface="Cambria Math"/>
                              <a:ea typeface="Cambria Math"/>
                            </a:rPr>
                            <m:t>𝑋</m:t>
                          </m:r>
                          <m:r>
                            <a:rPr lang="en-US" sz="2000" b="0" i="1" smtClean="0">
                              <a:latin typeface="Cambria Math"/>
                              <a:ea typeface="Cambria Math"/>
                            </a:rPr>
                            <m:t> </m:t>
                          </m:r>
                          <m:r>
                            <a:rPr lang="en-US" sz="2000" b="0" i="1" smtClean="0">
                              <a:latin typeface="Cambria Math"/>
                              <a:ea typeface="Cambria Math"/>
                            </a:rPr>
                            <m:t>𝐺𝑟𝑜𝑠𝑠</m:t>
                          </m:r>
                          <m:r>
                            <a:rPr lang="en-US" sz="2000" b="0" i="1" smtClean="0">
                              <a:latin typeface="Cambria Math"/>
                              <a:ea typeface="Cambria Math"/>
                            </a:rPr>
                            <m:t> </m:t>
                          </m:r>
                          <m:r>
                            <a:rPr lang="en-US" sz="2000" b="0" i="1" smtClean="0">
                              <a:latin typeface="Cambria Math"/>
                              <a:ea typeface="Cambria Math"/>
                            </a:rPr>
                            <m:t>𝑀𝑎𝑟𝑔𝑖𝑛</m:t>
                          </m:r>
                          <m:r>
                            <a:rPr lang="en-US" sz="2000" b="0" i="1" smtClean="0">
                              <a:latin typeface="Cambria Math"/>
                              <a:ea typeface="Cambria Math"/>
                            </a:rPr>
                            <m:t>−</m:t>
                          </m:r>
                          <m:r>
                            <a:rPr lang="en-US" sz="2000" b="0" i="1" smtClean="0">
                              <a:latin typeface="Cambria Math"/>
                              <a:ea typeface="Cambria Math"/>
                            </a:rPr>
                            <m:t>𝑀𝑎𝑟𝑘𝑒𝑡𝑖𝑛𝑔</m:t>
                          </m:r>
                          <m:r>
                            <a:rPr lang="en-US" sz="2000" b="0" i="1" smtClean="0">
                              <a:latin typeface="Cambria Math"/>
                              <a:ea typeface="Cambria Math"/>
                            </a:rPr>
                            <m:t> </m:t>
                          </m:r>
                          <m:r>
                            <a:rPr lang="en-US" sz="2000" b="0" i="1" smtClean="0">
                              <a:latin typeface="Cambria Math"/>
                              <a:ea typeface="Cambria Math"/>
                            </a:rPr>
                            <m:t>𝐼𝑛𝑣𝑒𝑠𝑡𝑚𝑒𝑛𝑡</m:t>
                          </m:r>
                        </m:num>
                        <m:den>
                          <m:r>
                            <a:rPr lang="en-US" sz="2000" b="0" i="1" smtClean="0">
                              <a:latin typeface="Cambria Math"/>
                            </a:rPr>
                            <m:t>𝑀𝑎𝑟𝑘𝑒𝑡𝑖𝑛𝑔</m:t>
                          </m:r>
                          <m:r>
                            <a:rPr lang="en-US" sz="2000" b="0" i="1" smtClean="0">
                              <a:latin typeface="Cambria Math"/>
                            </a:rPr>
                            <m:t> </m:t>
                          </m:r>
                          <m:r>
                            <a:rPr lang="en-US" sz="2000" b="0" i="1" smtClean="0">
                              <a:latin typeface="Cambria Math"/>
                            </a:rPr>
                            <m:t>𝐼𝑛𝑣𝑒𝑠𝑡𝑚𝑒𝑛𝑡</m:t>
                          </m:r>
                        </m:den>
                      </m:f>
                    </m:oMath>
                  </m:oMathPara>
                </a14:m>
                <a:endParaRPr lang="en-US" sz="2000" dirty="0"/>
              </a:p>
              <a:p>
                <a:pPr>
                  <a:spcBef>
                    <a:spcPts val="1800"/>
                  </a:spcBef>
                </a:pPr>
                <a:r>
                  <a:rPr lang="en-US" dirty="0"/>
                  <a:t>Determining ROI is a simple arithmetic but estimating and defining the effects of ROI is difficult. </a:t>
                </a:r>
              </a:p>
              <a:p>
                <a:r>
                  <a:rPr lang="en-US" dirty="0"/>
                  <a:t>Travelocity spends $2 million on SEO in 2012 and generates </a:t>
                </a:r>
                <a:br>
                  <a:rPr lang="en-US" dirty="0"/>
                </a:br>
                <a:r>
                  <a:rPr lang="en-US" dirty="0"/>
                  <a:t>$10 million in incremental sales that year with contribution margins of 50%. </a:t>
                </a:r>
              </a:p>
              <a:p>
                <a:pPr lvl="1"/>
                <a:r>
                  <a:rPr lang="en-US" dirty="0"/>
                  <a:t>ROI = ?</a:t>
                </a:r>
              </a:p>
              <a:p>
                <a:pPr lvl="1"/>
                <a:r>
                  <a:rPr lang="en-US" dirty="0"/>
                  <a:t>What does it mean for the CMO?</a:t>
                </a:r>
              </a:p>
              <a:p>
                <a:pPr marL="457200" lvl="1" indent="0">
                  <a:buNone/>
                </a:pPr>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rotWithShape="0">
                <a:blip r:embed="rId3"/>
                <a:stretch>
                  <a:fillRect l="-938" t="-882"/>
                </a:stretch>
              </a:blipFill>
            </p:spPr>
            <p:txBody>
              <a:bodyPr/>
              <a:lstStyle/>
              <a:p>
                <a:r>
                  <a:rPr lang="en-US">
                    <a:noFill/>
                  </a:rPr>
                  <a:t> </a:t>
                </a:r>
              </a:p>
            </p:txBody>
          </p:sp>
        </mc:Fallback>
      </mc:AlternateContent>
      <p:sp>
        <p:nvSpPr>
          <p:cNvPr id="5" name="Title 4"/>
          <p:cNvSpPr>
            <a:spLocks noGrp="1"/>
          </p:cNvSpPr>
          <p:nvPr>
            <p:ph type="title"/>
          </p:nvPr>
        </p:nvSpPr>
        <p:spPr/>
        <p:txBody>
          <a:bodyPr/>
          <a:lstStyle/>
          <a:p>
            <a:r>
              <a:rPr lang="en-US" dirty="0"/>
              <a:t>Understanding the Effects of ROI is the Challenge</a:t>
            </a:r>
          </a:p>
        </p:txBody>
      </p:sp>
      <p:sp>
        <p:nvSpPr>
          <p:cNvPr id="4" name="Footer Placeholder 3"/>
          <p:cNvSpPr>
            <a:spLocks noGrp="1"/>
          </p:cNvSpPr>
          <p:nvPr>
            <p:ph type="ftr" sz="quarter" idx="3"/>
          </p:nvPr>
        </p:nvSpPr>
        <p:spPr>
          <a:xfrm>
            <a:off x="0" y="6597352"/>
            <a:ext cx="4942830" cy="260648"/>
          </a:xfrm>
          <a:prstGeom prst="rect">
            <a:avLst/>
          </a:prstGeom>
        </p:spPr>
        <p:txBody>
          <a:bodyPr/>
          <a:lstStyle/>
          <a:p>
            <a:r>
              <a:rPr lang="en-US"/>
              <a:t>© Ceren Kolsarici</a:t>
            </a:r>
            <a:endParaRPr lang="en-US" dirty="0"/>
          </a:p>
        </p:txBody>
      </p:sp>
    </p:spTree>
    <p:extLst>
      <p:ext uri="{BB962C8B-B14F-4D97-AF65-F5344CB8AC3E}">
        <p14:creationId xmlns:p14="http://schemas.microsoft.com/office/powerpoint/2010/main" val="11110005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So many more questions before we can make sense of the ROI figure:</a:t>
            </a:r>
          </a:p>
          <a:p>
            <a:pPr lvl="1"/>
            <a:r>
              <a:rPr lang="en-US" dirty="0"/>
              <a:t>Will investment in 2012 also pay dividends in 2013? (i.e. are there any carryover effects of SEO)</a:t>
            </a:r>
          </a:p>
          <a:p>
            <a:pPr lvl="1"/>
            <a:r>
              <a:rPr lang="en-US" dirty="0"/>
              <a:t>How was incremental gross margin calculated? </a:t>
            </a:r>
          </a:p>
          <a:p>
            <a:pPr lvl="1"/>
            <a:r>
              <a:rPr lang="en-US" dirty="0"/>
              <a:t>What is the baseline without SEO? </a:t>
            </a:r>
          </a:p>
          <a:p>
            <a:pPr lvl="1"/>
            <a:r>
              <a:rPr lang="en-US" dirty="0"/>
              <a:t>Will doubling the investment to $4M double the return to $20 in incremental sales? (i.e. relates back to the importance of identifying the right specification)</a:t>
            </a:r>
          </a:p>
          <a:p>
            <a:pPr lvl="1"/>
            <a:r>
              <a:rPr lang="en-US" dirty="0"/>
              <a:t>What are the long term effects and what is the CLV of customers acquired by this campaign?</a:t>
            </a:r>
          </a:p>
          <a:p>
            <a:r>
              <a:rPr lang="en-US" dirty="0"/>
              <a:t>The goal of analytics is to accommodate these nuances of marketing influence on sales so that the estimate of incremental sales is an accurate reflection of reality.</a:t>
            </a:r>
          </a:p>
          <a:p>
            <a:r>
              <a:rPr lang="en-US" dirty="0"/>
              <a:t>Be mindful of the type of ROI you are interested in! </a:t>
            </a:r>
          </a:p>
          <a:p>
            <a:endParaRPr lang="en-US" dirty="0"/>
          </a:p>
        </p:txBody>
      </p:sp>
      <p:sp>
        <p:nvSpPr>
          <p:cNvPr id="3" name="Title 2"/>
          <p:cNvSpPr>
            <a:spLocks noGrp="1"/>
          </p:cNvSpPr>
          <p:nvPr>
            <p:ph type="title"/>
          </p:nvPr>
        </p:nvSpPr>
        <p:spPr>
          <a:xfrm>
            <a:off x="349249" y="113928"/>
            <a:ext cx="7575551" cy="648072"/>
          </a:xfrm>
        </p:spPr>
        <p:txBody>
          <a:bodyPr/>
          <a:lstStyle/>
          <a:p>
            <a:pPr>
              <a:lnSpc>
                <a:spcPts val="2600"/>
              </a:lnSpc>
            </a:pPr>
            <a:r>
              <a:rPr lang="en-US" dirty="0"/>
              <a:t>The Goal of Analytics is to Guarantee </a:t>
            </a:r>
            <a:r>
              <a:rPr lang="en-US" dirty="0">
                <a:solidFill>
                  <a:srgbClr val="FF0000"/>
                </a:solidFill>
              </a:rPr>
              <a:t>Accuracy</a:t>
            </a:r>
            <a:r>
              <a:rPr lang="en-US" dirty="0"/>
              <a:t> of the Incremental Sales Estimation</a:t>
            </a:r>
          </a:p>
        </p:txBody>
      </p:sp>
      <p:sp>
        <p:nvSpPr>
          <p:cNvPr id="4" name="Footer Placeholder 3"/>
          <p:cNvSpPr>
            <a:spLocks noGrp="1"/>
          </p:cNvSpPr>
          <p:nvPr>
            <p:ph type="ftr" sz="quarter" idx="3"/>
          </p:nvPr>
        </p:nvSpPr>
        <p:spPr>
          <a:xfrm>
            <a:off x="0" y="6597352"/>
            <a:ext cx="4942830" cy="260648"/>
          </a:xfrm>
          <a:prstGeom prst="rect">
            <a:avLst/>
          </a:prstGeom>
        </p:spPr>
        <p:txBody>
          <a:bodyPr/>
          <a:lstStyle/>
          <a:p>
            <a:r>
              <a:rPr lang="en-US"/>
              <a:t>© Ceren Kolsarici</a:t>
            </a:r>
            <a:endParaRPr lang="en-US" dirty="0"/>
          </a:p>
        </p:txBody>
      </p:sp>
    </p:spTree>
    <p:extLst>
      <p:ext uri="{BB962C8B-B14F-4D97-AF65-F5344CB8AC3E}">
        <p14:creationId xmlns:p14="http://schemas.microsoft.com/office/powerpoint/2010/main" val="21164058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Elasticity </a:t>
            </a:r>
            <a:r>
              <a:rPr lang="en-US" i="1" dirty="0"/>
              <a:t>versus</a:t>
            </a:r>
            <a:r>
              <a:rPr lang="en-US" dirty="0"/>
              <a:t> ROMI</a:t>
            </a:r>
          </a:p>
        </p:txBody>
      </p:sp>
      <p:sp>
        <p:nvSpPr>
          <p:cNvPr id="4" name="Text Placeholder 3"/>
          <p:cNvSpPr>
            <a:spLocks noGrp="1"/>
          </p:cNvSpPr>
          <p:nvPr>
            <p:ph type="body" idx="1"/>
          </p:nvPr>
        </p:nvSpPr>
        <p:spPr/>
        <p:txBody>
          <a:bodyPr/>
          <a:lstStyle/>
          <a:p>
            <a:r>
              <a:rPr lang="en-US" dirty="0"/>
              <a:t>Elasticity </a:t>
            </a:r>
          </a:p>
        </p:txBody>
      </p:sp>
      <p:sp>
        <p:nvSpPr>
          <p:cNvPr id="5" name="Content Placeholder 4"/>
          <p:cNvSpPr>
            <a:spLocks noGrp="1"/>
          </p:cNvSpPr>
          <p:nvPr>
            <p:ph sz="half" idx="2"/>
          </p:nvPr>
        </p:nvSpPr>
        <p:spPr/>
        <p:txBody>
          <a:bodyPr/>
          <a:lstStyle/>
          <a:p>
            <a:r>
              <a:rPr lang="en-US" dirty="0"/>
              <a:t>Measures </a:t>
            </a:r>
            <a:r>
              <a:rPr lang="en-US" b="1" dirty="0"/>
              <a:t>%</a:t>
            </a:r>
            <a:r>
              <a:rPr lang="en-US" dirty="0"/>
              <a:t> change in demand as a result of % change in marketing efforts</a:t>
            </a:r>
          </a:p>
        </p:txBody>
      </p:sp>
      <p:sp>
        <p:nvSpPr>
          <p:cNvPr id="6" name="Text Placeholder 5"/>
          <p:cNvSpPr>
            <a:spLocks noGrp="1"/>
          </p:cNvSpPr>
          <p:nvPr>
            <p:ph type="body" sz="quarter" idx="3"/>
          </p:nvPr>
        </p:nvSpPr>
        <p:spPr/>
        <p:txBody>
          <a:bodyPr/>
          <a:lstStyle/>
          <a:p>
            <a:r>
              <a:rPr lang="en-US" dirty="0"/>
              <a:t>ROMI</a:t>
            </a:r>
          </a:p>
        </p:txBody>
      </p:sp>
      <p:sp>
        <p:nvSpPr>
          <p:cNvPr id="7" name="Content Placeholder 6"/>
          <p:cNvSpPr>
            <a:spLocks noGrp="1"/>
          </p:cNvSpPr>
          <p:nvPr>
            <p:ph sz="quarter" idx="4"/>
          </p:nvPr>
        </p:nvSpPr>
        <p:spPr/>
        <p:txBody>
          <a:bodyPr/>
          <a:lstStyle/>
          <a:p>
            <a:r>
              <a:rPr lang="en-US" dirty="0"/>
              <a:t>Measures </a:t>
            </a:r>
            <a:r>
              <a:rPr lang="en-US" b="1" dirty="0"/>
              <a:t>unit</a:t>
            </a:r>
            <a:r>
              <a:rPr lang="en-US" dirty="0"/>
              <a:t> change in demand as a result of </a:t>
            </a:r>
            <a:r>
              <a:rPr lang="en-US" b="1" dirty="0"/>
              <a:t>unit </a:t>
            </a:r>
            <a:r>
              <a:rPr lang="en-US" dirty="0"/>
              <a:t>change in marketing efforts </a:t>
            </a:r>
          </a:p>
          <a:p>
            <a:endParaRPr lang="en-US" b="1" dirty="0"/>
          </a:p>
        </p:txBody>
      </p:sp>
      <p:sp>
        <p:nvSpPr>
          <p:cNvPr id="8" name="TextBox 7"/>
          <p:cNvSpPr txBox="1"/>
          <p:nvPr/>
        </p:nvSpPr>
        <p:spPr>
          <a:xfrm>
            <a:off x="1466057" y="2971800"/>
            <a:ext cx="6210300" cy="707886"/>
          </a:xfrm>
          <a:prstGeom prst="rect">
            <a:avLst/>
          </a:prstGeom>
          <a:noFill/>
        </p:spPr>
        <p:txBody>
          <a:bodyPr wrap="square" rtlCol="0">
            <a:spAutoFit/>
          </a:bodyPr>
          <a:lstStyle/>
          <a:p>
            <a:pPr algn="ctr"/>
            <a:r>
              <a:rPr lang="en-US" sz="2000" dirty="0"/>
              <a:t>Both provide insights about how responsive the market is to the firm's actions, albeit, through different metrics. </a:t>
            </a:r>
          </a:p>
        </p:txBody>
      </p:sp>
      <p:sp>
        <p:nvSpPr>
          <p:cNvPr id="2" name="Footer Placeholder 1"/>
          <p:cNvSpPr>
            <a:spLocks noGrp="1"/>
          </p:cNvSpPr>
          <p:nvPr>
            <p:ph type="ftr" sz="quarter" idx="10"/>
          </p:nvPr>
        </p:nvSpPr>
        <p:spPr/>
        <p:txBody>
          <a:bodyPr/>
          <a:lstStyle/>
          <a:p>
            <a:r>
              <a:rPr lang="en-US"/>
              <a:t>© Ceren Kolsarici</a:t>
            </a:r>
            <a:endParaRPr lang="en-US" dirty="0"/>
          </a:p>
        </p:txBody>
      </p:sp>
    </p:spTree>
    <p:extLst>
      <p:ext uri="{BB962C8B-B14F-4D97-AF65-F5344CB8AC3E}">
        <p14:creationId xmlns:p14="http://schemas.microsoft.com/office/powerpoint/2010/main" val="29895297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Average </a:t>
            </a:r>
            <a:r>
              <a:rPr lang="en-US" i="1" dirty="0"/>
              <a:t>versus </a:t>
            </a:r>
            <a:r>
              <a:rPr lang="en-US" dirty="0"/>
              <a:t>Marginal ROI (Elasticity)</a:t>
            </a:r>
          </a:p>
        </p:txBody>
      </p:sp>
      <p:grpSp>
        <p:nvGrpSpPr>
          <p:cNvPr id="19" name="Group 18"/>
          <p:cNvGrpSpPr/>
          <p:nvPr/>
        </p:nvGrpSpPr>
        <p:grpSpPr>
          <a:xfrm>
            <a:off x="381000" y="1905000"/>
            <a:ext cx="4133400" cy="3965377"/>
            <a:chOff x="381000" y="1905000"/>
            <a:chExt cx="4133400" cy="3965377"/>
          </a:xfrm>
        </p:grpSpPr>
        <p:cxnSp>
          <p:nvCxnSpPr>
            <p:cNvPr id="13" name="Straight Arrow Connector 12"/>
            <p:cNvCxnSpPr/>
            <p:nvPr/>
          </p:nvCxnSpPr>
          <p:spPr>
            <a:xfrm flipV="1">
              <a:off x="914400" y="1905000"/>
              <a:ext cx="0" cy="3581400"/>
            </a:xfrm>
            <a:prstGeom prst="straightConnector1">
              <a:avLst/>
            </a:prstGeom>
            <a:ln w="28575" cmpd="sng">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914400" y="5486400"/>
              <a:ext cx="3600000" cy="0"/>
            </a:xfrm>
            <a:prstGeom prst="straightConnector1">
              <a:avLst/>
            </a:prstGeom>
            <a:ln w="28575" cmpd="sng">
              <a:tailEnd type="arrow"/>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914400" y="2621400"/>
              <a:ext cx="3276600" cy="1341000"/>
            </a:xfrm>
            <a:prstGeom prst="line">
              <a:avLst/>
            </a:prstGeom>
            <a:ln w="28575" cmpd="sng"/>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81000" y="3730823"/>
              <a:ext cx="553908" cy="307777"/>
            </a:xfrm>
            <a:prstGeom prst="rect">
              <a:avLst/>
            </a:prstGeom>
            <a:noFill/>
          </p:spPr>
          <p:txBody>
            <a:bodyPr wrap="none" rtlCol="0">
              <a:spAutoFit/>
            </a:bodyPr>
            <a:lstStyle/>
            <a:p>
              <a:r>
                <a:rPr lang="en-US" sz="1400" dirty="0"/>
                <a:t>Sales </a:t>
              </a:r>
            </a:p>
          </p:txBody>
        </p:sp>
        <p:sp>
          <p:nvSpPr>
            <p:cNvPr id="10" name="TextBox 9"/>
            <p:cNvSpPr txBox="1"/>
            <p:nvPr/>
          </p:nvSpPr>
          <p:spPr>
            <a:xfrm>
              <a:off x="2209800" y="5562600"/>
              <a:ext cx="1012216" cy="307777"/>
            </a:xfrm>
            <a:prstGeom prst="rect">
              <a:avLst/>
            </a:prstGeom>
            <a:noFill/>
          </p:spPr>
          <p:txBody>
            <a:bodyPr wrap="none" rtlCol="0">
              <a:spAutoFit/>
            </a:bodyPr>
            <a:lstStyle/>
            <a:p>
              <a:r>
                <a:rPr lang="en-US" sz="1400" dirty="0"/>
                <a:t>Investment </a:t>
              </a:r>
            </a:p>
          </p:txBody>
        </p:sp>
      </p:grpSp>
      <p:grpSp>
        <p:nvGrpSpPr>
          <p:cNvPr id="23" name="Group 22"/>
          <p:cNvGrpSpPr/>
          <p:nvPr/>
        </p:nvGrpSpPr>
        <p:grpSpPr>
          <a:xfrm>
            <a:off x="4800600" y="1905000"/>
            <a:ext cx="4212143" cy="3965377"/>
            <a:chOff x="4800600" y="1905000"/>
            <a:chExt cx="4212143" cy="3965377"/>
          </a:xfrm>
        </p:grpSpPr>
        <p:cxnSp>
          <p:nvCxnSpPr>
            <p:cNvPr id="20" name="Straight Arrow Connector 19"/>
            <p:cNvCxnSpPr/>
            <p:nvPr/>
          </p:nvCxnSpPr>
          <p:spPr>
            <a:xfrm flipV="1">
              <a:off x="5410200" y="1905000"/>
              <a:ext cx="0" cy="3597600"/>
            </a:xfrm>
            <a:prstGeom prst="straightConnector1">
              <a:avLst/>
            </a:prstGeom>
            <a:ln w="28575" cmpd="sng">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5410202" y="5486400"/>
              <a:ext cx="3602541" cy="0"/>
            </a:xfrm>
            <a:prstGeom prst="straightConnector1">
              <a:avLst/>
            </a:prstGeom>
            <a:ln w="28575" cmpd="sng">
              <a:tailEnd type="arrow"/>
            </a:ln>
          </p:spPr>
          <p:style>
            <a:lnRef idx="1">
              <a:schemeClr val="accent1"/>
            </a:lnRef>
            <a:fillRef idx="0">
              <a:schemeClr val="accent1"/>
            </a:fillRef>
            <a:effectRef idx="0">
              <a:schemeClr val="accent1"/>
            </a:effectRef>
            <a:fontRef idx="minor">
              <a:schemeClr val="tx1"/>
            </a:fontRef>
          </p:style>
        </p:cxnSp>
        <p:cxnSp>
          <p:nvCxnSpPr>
            <p:cNvPr id="4" name="Curved Connector 3"/>
            <p:cNvCxnSpPr/>
            <p:nvPr/>
          </p:nvCxnSpPr>
          <p:spPr>
            <a:xfrm flipV="1">
              <a:off x="5410200" y="2209800"/>
              <a:ext cx="3276600" cy="2057400"/>
            </a:xfrm>
            <a:prstGeom prst="curvedConnector3">
              <a:avLst/>
            </a:prstGeom>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800600" y="3886200"/>
              <a:ext cx="553908" cy="307777"/>
            </a:xfrm>
            <a:prstGeom prst="rect">
              <a:avLst/>
            </a:prstGeom>
            <a:noFill/>
          </p:spPr>
          <p:txBody>
            <a:bodyPr wrap="none" rtlCol="0">
              <a:spAutoFit/>
            </a:bodyPr>
            <a:lstStyle/>
            <a:p>
              <a:r>
                <a:rPr lang="en-US" sz="1400" dirty="0"/>
                <a:t>Sales </a:t>
              </a:r>
            </a:p>
          </p:txBody>
        </p:sp>
        <p:sp>
          <p:nvSpPr>
            <p:cNvPr id="16" name="TextBox 15"/>
            <p:cNvSpPr txBox="1"/>
            <p:nvPr/>
          </p:nvSpPr>
          <p:spPr>
            <a:xfrm>
              <a:off x="6836384" y="5562600"/>
              <a:ext cx="1012216" cy="307777"/>
            </a:xfrm>
            <a:prstGeom prst="rect">
              <a:avLst/>
            </a:prstGeom>
            <a:noFill/>
          </p:spPr>
          <p:txBody>
            <a:bodyPr wrap="none" rtlCol="0">
              <a:spAutoFit/>
            </a:bodyPr>
            <a:lstStyle/>
            <a:p>
              <a:r>
                <a:rPr lang="en-US" sz="1400" dirty="0"/>
                <a:t>Investment </a:t>
              </a:r>
            </a:p>
          </p:txBody>
        </p:sp>
      </p:grpSp>
      <p:sp>
        <p:nvSpPr>
          <p:cNvPr id="7" name="Content Placeholder 6"/>
          <p:cNvSpPr>
            <a:spLocks noGrp="1"/>
          </p:cNvSpPr>
          <p:nvPr>
            <p:ph idx="1"/>
          </p:nvPr>
        </p:nvSpPr>
        <p:spPr>
          <a:xfrm>
            <a:off x="891600" y="990600"/>
            <a:ext cx="3528000" cy="723296"/>
          </a:xfrm>
          <a:solidFill>
            <a:srgbClr val="376092">
              <a:alpha val="50000"/>
            </a:srgbClr>
          </a:solidFill>
          <a:ln>
            <a:solidFill>
              <a:schemeClr val="tx2">
                <a:lumMod val="50000"/>
              </a:schemeClr>
            </a:solidFill>
          </a:ln>
        </p:spPr>
        <p:txBody>
          <a:bodyPr anchor="ctr">
            <a:noAutofit/>
          </a:bodyPr>
          <a:lstStyle/>
          <a:p>
            <a:pPr marL="0" indent="0" algn="ctr">
              <a:buNone/>
            </a:pPr>
            <a:r>
              <a:rPr lang="en-US" sz="2200" dirty="0"/>
              <a:t>A Linear response curve </a:t>
            </a:r>
          </a:p>
        </p:txBody>
      </p:sp>
      <p:sp>
        <p:nvSpPr>
          <p:cNvPr id="17" name="Content Placeholder 6"/>
          <p:cNvSpPr txBox="1">
            <a:spLocks/>
          </p:cNvSpPr>
          <p:nvPr/>
        </p:nvSpPr>
        <p:spPr>
          <a:xfrm>
            <a:off x="5410200" y="990600"/>
            <a:ext cx="3505200" cy="719096"/>
          </a:xfrm>
          <a:prstGeom prst="rect">
            <a:avLst/>
          </a:prstGeom>
          <a:solidFill>
            <a:schemeClr val="accent1">
              <a:lumMod val="75000"/>
              <a:alpha val="50000"/>
            </a:schemeClr>
          </a:solidFill>
          <a:ln>
            <a:solidFill>
              <a:schemeClr val="tx2">
                <a:lumMod val="50000"/>
              </a:schemeClr>
            </a:solidFill>
          </a:ln>
        </p:spPr>
        <p:txBody>
          <a:bodyPr vert="horz" lIns="91440" tIns="45720" rIns="91440" bIns="45720" rtlCol="0" anchor="ctr">
            <a:normAutofit fontScale="92500" lnSpcReduction="10000"/>
          </a:bodyPr>
          <a:lstStyle>
            <a:lvl1pPr marL="342900" indent="-342900" algn="l" defTabSz="457200" rtl="0" eaLnBrk="1" latinLnBrk="0" hangingPunct="1">
              <a:spcBef>
                <a:spcPct val="20000"/>
              </a:spcBef>
              <a:buFont typeface="Arial"/>
              <a:buChar char="•"/>
              <a:defRPr sz="2400" kern="1200">
                <a:solidFill>
                  <a:schemeClr val="tx1">
                    <a:lumMod val="85000"/>
                    <a:lumOff val="15000"/>
                  </a:schemeClr>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lumMod val="85000"/>
                    <a:lumOff val="15000"/>
                  </a:schemeClr>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chemeClr val="tx1">
                    <a:lumMod val="85000"/>
                    <a:lumOff val="15000"/>
                  </a:schemeClr>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lumMod val="85000"/>
                    <a:lumOff val="15000"/>
                  </a:schemeClr>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lumMod val="85000"/>
                    <a:lumOff val="1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dirty="0"/>
              <a:t>Sales response curve with diminishing returns </a:t>
            </a:r>
          </a:p>
        </p:txBody>
      </p:sp>
      <p:sp>
        <p:nvSpPr>
          <p:cNvPr id="18" name="TextBox 17"/>
          <p:cNvSpPr txBox="1"/>
          <p:nvPr/>
        </p:nvSpPr>
        <p:spPr>
          <a:xfrm>
            <a:off x="831400" y="6002704"/>
            <a:ext cx="7670800" cy="646331"/>
          </a:xfrm>
          <a:prstGeom prst="rect">
            <a:avLst/>
          </a:prstGeom>
          <a:solidFill>
            <a:srgbClr val="92D050"/>
          </a:solidFill>
        </p:spPr>
        <p:txBody>
          <a:bodyPr wrap="square" rtlCol="0">
            <a:spAutoFit/>
          </a:bodyPr>
          <a:lstStyle/>
          <a:p>
            <a:pPr algn="ctr"/>
            <a:r>
              <a:rPr lang="en-US" dirty="0"/>
              <a:t>Average metrics assume linear response curves. But in reality, market response is likely non-linear. Therefore, marginal metrics provide more realistic insights.  </a:t>
            </a:r>
          </a:p>
        </p:txBody>
      </p:sp>
      <p:sp>
        <p:nvSpPr>
          <p:cNvPr id="2" name="Footer Placeholder 1"/>
          <p:cNvSpPr>
            <a:spLocks noGrp="1"/>
          </p:cNvSpPr>
          <p:nvPr>
            <p:ph type="ftr" sz="quarter" idx="3"/>
          </p:nvPr>
        </p:nvSpPr>
        <p:spPr/>
        <p:txBody>
          <a:bodyPr/>
          <a:lstStyle/>
          <a:p>
            <a:r>
              <a:rPr lang="en-US"/>
              <a:t>© Ceren Kolsarici</a:t>
            </a:r>
            <a:endParaRPr lang="en-US" dirty="0"/>
          </a:p>
        </p:txBody>
      </p:sp>
    </p:spTree>
    <p:extLst>
      <p:ext uri="{BB962C8B-B14F-4D97-AF65-F5344CB8AC3E}">
        <p14:creationId xmlns:p14="http://schemas.microsoft.com/office/powerpoint/2010/main" val="5152538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49250" y="772003"/>
            <a:ext cx="8445500" cy="3495197"/>
          </a:xfrm>
        </p:spPr>
        <p:txBody>
          <a:bodyPr>
            <a:normAutofit/>
          </a:bodyPr>
          <a:lstStyle/>
          <a:p>
            <a:r>
              <a:rPr lang="en-US" dirty="0"/>
              <a:t>We know in real life it is almost impossible to guesstimate the sales lift attributed to a specific action.</a:t>
            </a:r>
          </a:p>
          <a:p>
            <a:r>
              <a:rPr lang="en-US" dirty="0"/>
              <a:t>We also know that a robust model enables correct attribution of effects across various independent variables. </a:t>
            </a:r>
          </a:p>
          <a:p>
            <a:r>
              <a:rPr lang="en-US" dirty="0"/>
              <a:t>Therefore, upon estimation and validation of a regression model, we can confidently calculate the elasticities of each focal decision variable, less the effects of control variables. </a:t>
            </a:r>
          </a:p>
          <a:p>
            <a:endParaRPr lang="en-US" dirty="0"/>
          </a:p>
          <a:p>
            <a:endParaRPr lang="en-US" dirty="0"/>
          </a:p>
          <a:p>
            <a:endParaRPr lang="en-US" dirty="0"/>
          </a:p>
          <a:p>
            <a:endParaRPr lang="en-US" dirty="0"/>
          </a:p>
          <a:p>
            <a:endParaRPr lang="en-US" dirty="0"/>
          </a:p>
        </p:txBody>
      </p:sp>
      <p:sp>
        <p:nvSpPr>
          <p:cNvPr id="3" name="Title 2"/>
          <p:cNvSpPr>
            <a:spLocks noGrp="1"/>
          </p:cNvSpPr>
          <p:nvPr>
            <p:ph type="title"/>
          </p:nvPr>
        </p:nvSpPr>
        <p:spPr>
          <a:xfrm>
            <a:off x="349249" y="113928"/>
            <a:ext cx="7651751" cy="648072"/>
          </a:xfrm>
        </p:spPr>
        <p:txBody>
          <a:bodyPr/>
          <a:lstStyle/>
          <a:p>
            <a:pPr>
              <a:lnSpc>
                <a:spcPts val="2600"/>
              </a:lnSpc>
            </a:pPr>
            <a:r>
              <a:rPr lang="en-US" dirty="0"/>
              <a:t>How to Calculate Elasticity of a Specific Marketing Action? </a:t>
            </a:r>
          </a:p>
        </p:txBody>
      </p:sp>
      <mc:AlternateContent xmlns:mc="http://schemas.openxmlformats.org/markup-compatibility/2006" xmlns:a14="http://schemas.microsoft.com/office/drawing/2010/main">
        <mc:Choice Requires="a14">
          <p:sp>
            <p:nvSpPr>
              <p:cNvPr id="4" name="TextBox 3"/>
              <p:cNvSpPr txBox="1"/>
              <p:nvPr/>
            </p:nvSpPr>
            <p:spPr>
              <a:xfrm>
                <a:off x="517524" y="3733800"/>
                <a:ext cx="5323765" cy="14027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m:t>
                      </m:r>
                      <m:r>
                        <a:rPr lang="en-US" b="0" i="1" smtClean="0">
                          <a:latin typeface="Cambria Math" charset="0"/>
                        </a:rPr>
                        <m:t>=</m:t>
                      </m:r>
                      <m:r>
                        <a:rPr lang="en-US" b="0" i="1" smtClean="0">
                          <a:latin typeface="Cambria Math" charset="0"/>
                        </a:rPr>
                        <m:t>𝑓</m:t>
                      </m:r>
                      <m:d>
                        <m:dPr>
                          <m:ctrlPr>
                            <a:rPr lang="en-US" b="0" i="1" smtClean="0">
                              <a:latin typeface="Cambria Math" panose="02040503050406030204" pitchFamily="18" charset="0"/>
                            </a:rPr>
                          </m:ctrlPr>
                        </m:dPr>
                        <m:e>
                          <m:r>
                            <a:rPr lang="en-US" b="0" i="1" smtClean="0">
                              <a:latin typeface="Cambria Math" charset="0"/>
                            </a:rPr>
                            <m:t>𝐴𝑑𝑣𝑒𝑟𝑡𝑖𝑠𝑖𝑛𝑔</m:t>
                          </m:r>
                          <m:r>
                            <a:rPr lang="en-US" b="0" i="1" smtClean="0">
                              <a:latin typeface="Cambria Math" charset="0"/>
                            </a:rPr>
                            <m:t>,</m:t>
                          </m:r>
                          <m:r>
                            <a:rPr lang="en-US" b="0" i="1" smtClean="0">
                              <a:latin typeface="Cambria Math" charset="0"/>
                            </a:rPr>
                            <m:t>𝑃𝑟𝑖𝑐𝑒</m:t>
                          </m:r>
                          <m:r>
                            <a:rPr lang="en-US" b="0" i="1" smtClean="0">
                              <a:latin typeface="Cambria Math" charset="0"/>
                            </a:rPr>
                            <m:t>, </m:t>
                          </m:r>
                          <m:r>
                            <a:rPr lang="en-US" b="0" i="1" smtClean="0">
                              <a:latin typeface="Cambria Math" charset="0"/>
                            </a:rPr>
                            <m:t>𝑃𝑟𝑜𝑚𝑜𝑡𝑖𝑜𝑛𝑠</m:t>
                          </m:r>
                          <m:r>
                            <a:rPr lang="en-US" b="0" i="1" smtClean="0">
                              <a:latin typeface="Cambria Math" charset="0"/>
                            </a:rPr>
                            <m:t>, </m:t>
                          </m:r>
                          <m:r>
                            <a:rPr lang="en-US" b="0" i="1" smtClean="0">
                              <a:latin typeface="Cambria Math" charset="0"/>
                            </a:rPr>
                            <m:t>𝑆𝑎𝑙𝑒𝑠𝑓𝑜𝑟𝑐𝑒</m:t>
                          </m:r>
                        </m:e>
                      </m:d>
                    </m:oMath>
                  </m:oMathPara>
                </a14:m>
                <a:endParaRPr lang="en-US" b="0" dirty="0"/>
              </a:p>
              <a:p>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𝐸</m:t>
                          </m:r>
                        </m:e>
                        <m:sub>
                          <m:r>
                            <a:rPr lang="en-US" b="0" i="1" smtClean="0">
                              <a:latin typeface="Cambria Math" charset="0"/>
                            </a:rPr>
                            <m:t>𝐴𝑑𝑣</m:t>
                          </m:r>
                        </m:sub>
                      </m:sSub>
                      <m:r>
                        <a:rPr lang="en-US" b="0" i="1" smtClean="0">
                          <a:latin typeface="Cambria Math" charset="0"/>
                        </a:rPr>
                        <m:t>=</m:t>
                      </m:r>
                      <m:f>
                        <m:fPr>
                          <m:ctrlPr>
                            <a:rPr lang="en-US" b="0" i="1" smtClean="0">
                              <a:latin typeface="Cambria Math" panose="02040503050406030204" pitchFamily="18" charset="0"/>
                            </a:rPr>
                          </m:ctrlPr>
                        </m:fPr>
                        <m:num>
                          <m:r>
                            <a:rPr lang="en-US" b="0" i="1" smtClean="0">
                              <a:latin typeface="Cambria Math" charset="0"/>
                            </a:rPr>
                            <m:t>𝜕</m:t>
                          </m:r>
                          <m:r>
                            <a:rPr lang="en-US" b="0" i="1" smtClean="0">
                              <a:latin typeface="Cambria Math" charset="0"/>
                            </a:rPr>
                            <m:t>𝑆</m:t>
                          </m:r>
                        </m:num>
                        <m:den>
                          <m:r>
                            <a:rPr lang="en-US" b="0" i="1" smtClean="0">
                              <a:latin typeface="Cambria Math" charset="0"/>
                            </a:rPr>
                            <m:t>𝜕</m:t>
                          </m:r>
                          <m:r>
                            <a:rPr lang="en-US" b="0" i="1" smtClean="0">
                              <a:latin typeface="Cambria Math" charset="0"/>
                            </a:rPr>
                            <m:t>𝐴𝑑𝑣</m:t>
                          </m:r>
                        </m:den>
                      </m:f>
                      <m:f>
                        <m:fPr>
                          <m:ctrlPr>
                            <a:rPr lang="bg-BG" b="0" i="1" smtClean="0">
                              <a:latin typeface="Cambria Math" panose="02040503050406030204" pitchFamily="18" charset="0"/>
                            </a:rPr>
                          </m:ctrlPr>
                        </m:fPr>
                        <m:num>
                          <m:acc>
                            <m:accPr>
                              <m:chr m:val="̅"/>
                              <m:ctrlPr>
                                <a:rPr lang="bg-BG" b="0" i="1" smtClean="0">
                                  <a:latin typeface="Cambria Math" panose="02040503050406030204" pitchFamily="18" charset="0"/>
                                </a:rPr>
                              </m:ctrlPr>
                            </m:accPr>
                            <m:e>
                              <m:r>
                                <a:rPr lang="en-US" b="0" i="1" smtClean="0">
                                  <a:latin typeface="Cambria Math" charset="0"/>
                                </a:rPr>
                                <m:t>𝐴𝑑𝑣</m:t>
                              </m:r>
                            </m:e>
                          </m:acc>
                        </m:num>
                        <m:den>
                          <m:acc>
                            <m:accPr>
                              <m:chr m:val="̅"/>
                              <m:ctrlPr>
                                <a:rPr lang="bg-BG" b="0" i="1" smtClean="0">
                                  <a:latin typeface="Cambria Math" panose="02040503050406030204" pitchFamily="18" charset="0"/>
                                </a:rPr>
                              </m:ctrlPr>
                            </m:accPr>
                            <m:e>
                              <m:r>
                                <a:rPr lang="en-US" b="0" i="1" smtClean="0">
                                  <a:latin typeface="Cambria Math" charset="0"/>
                                </a:rPr>
                                <m:t>𝑆</m:t>
                              </m:r>
                            </m:e>
                          </m:acc>
                        </m:den>
                      </m:f>
                    </m:oMath>
                  </m:oMathPara>
                </a14:m>
                <a:endParaRPr lang="en-US" b="0" dirty="0"/>
              </a:p>
              <a:p>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517524" y="3733800"/>
                <a:ext cx="5323765" cy="1402756"/>
              </a:xfrm>
              <a:prstGeom prst="rect">
                <a:avLst/>
              </a:prstGeom>
              <a:blipFill rotWithShape="0">
                <a:blip r:embed="rId3"/>
                <a:stretch>
                  <a:fillRect t="-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517524" y="5562600"/>
                <a:ext cx="8397876" cy="74834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dirty="0"/>
                  <a:t>For example, for the linear model: </a:t>
                </a:r>
                <a14:m>
                  <m:oMath xmlns:m="http://schemas.openxmlformats.org/officeDocument/2006/math">
                    <m:r>
                      <a:rPr lang="en-US" sz="1600" i="1">
                        <a:latin typeface="Cambria Math" charset="0"/>
                      </a:rPr>
                      <m:t>𝑆</m:t>
                    </m:r>
                    <m:r>
                      <a:rPr lang="en-US" sz="1600" i="1">
                        <a:latin typeface="Cambria Math" charset="0"/>
                      </a:rPr>
                      <m:t>=</m:t>
                    </m:r>
                    <m:sSub>
                      <m:sSubPr>
                        <m:ctrlPr>
                          <a:rPr lang="en-US" sz="1600" i="1">
                            <a:latin typeface="Cambria Math" panose="02040503050406030204" pitchFamily="18" charset="0"/>
                          </a:rPr>
                        </m:ctrlPr>
                      </m:sSubPr>
                      <m:e>
                        <m:r>
                          <a:rPr lang="en-US" sz="1600" i="1">
                            <a:latin typeface="Cambria Math" charset="0"/>
                          </a:rPr>
                          <m:t>𝛽</m:t>
                        </m:r>
                      </m:e>
                      <m:sub>
                        <m:r>
                          <a:rPr lang="en-US" sz="1600" i="1">
                            <a:latin typeface="Cambria Math" charset="0"/>
                          </a:rPr>
                          <m:t>0</m:t>
                        </m:r>
                      </m:sub>
                    </m:sSub>
                    <m:r>
                      <a:rPr lang="en-US" sz="1600" i="1">
                        <a:latin typeface="Cambria Math" charset="0"/>
                      </a:rPr>
                      <m:t>+</m:t>
                    </m:r>
                    <m:sSub>
                      <m:sSubPr>
                        <m:ctrlPr>
                          <a:rPr lang="en-US" sz="1600" i="1">
                            <a:latin typeface="Cambria Math" panose="02040503050406030204" pitchFamily="18" charset="0"/>
                          </a:rPr>
                        </m:ctrlPr>
                      </m:sSubPr>
                      <m:e>
                        <m:r>
                          <a:rPr lang="en-US" sz="1600" i="1">
                            <a:latin typeface="Cambria Math" charset="0"/>
                          </a:rPr>
                          <m:t>𝛽</m:t>
                        </m:r>
                      </m:e>
                      <m:sub>
                        <m:r>
                          <a:rPr lang="en-US" sz="1600" i="1">
                            <a:latin typeface="Cambria Math" charset="0"/>
                          </a:rPr>
                          <m:t>1</m:t>
                        </m:r>
                      </m:sub>
                    </m:sSub>
                    <m:r>
                      <a:rPr lang="en-US" sz="1600" i="1">
                        <a:latin typeface="Cambria Math" charset="0"/>
                      </a:rPr>
                      <m:t>𝐴𝑑</m:t>
                    </m:r>
                    <m:sSub>
                      <m:sSubPr>
                        <m:ctrlPr>
                          <a:rPr lang="en-US" sz="1600" i="1">
                            <a:latin typeface="Cambria Math" panose="02040503050406030204" pitchFamily="18" charset="0"/>
                          </a:rPr>
                        </m:ctrlPr>
                      </m:sSubPr>
                      <m:e>
                        <m:r>
                          <a:rPr lang="en-US" sz="1600" i="1">
                            <a:latin typeface="Cambria Math" charset="0"/>
                          </a:rPr>
                          <m:t>𝑣</m:t>
                        </m:r>
                      </m:e>
                      <m:sub>
                        <m:r>
                          <a:rPr lang="en-US" sz="1600" i="1">
                            <a:latin typeface="Cambria Math" charset="0"/>
                          </a:rPr>
                          <m:t>𝑡</m:t>
                        </m:r>
                      </m:sub>
                    </m:sSub>
                    <m:r>
                      <a:rPr lang="en-US" sz="1600" i="1">
                        <a:latin typeface="Cambria Math" charset="0"/>
                      </a:rPr>
                      <m:t>+</m:t>
                    </m:r>
                    <m:sSub>
                      <m:sSubPr>
                        <m:ctrlPr>
                          <a:rPr lang="en-US" sz="1600" i="1">
                            <a:latin typeface="Cambria Math" panose="02040503050406030204" pitchFamily="18" charset="0"/>
                          </a:rPr>
                        </m:ctrlPr>
                      </m:sSubPr>
                      <m:e>
                        <m:r>
                          <a:rPr lang="en-US" sz="1600" i="1">
                            <a:latin typeface="Cambria Math" charset="0"/>
                          </a:rPr>
                          <m:t>𝛽</m:t>
                        </m:r>
                      </m:e>
                      <m:sub>
                        <m:r>
                          <a:rPr lang="en-US" sz="1600" i="1">
                            <a:latin typeface="Cambria Math" charset="0"/>
                          </a:rPr>
                          <m:t>2</m:t>
                        </m:r>
                      </m:sub>
                    </m:sSub>
                    <m:r>
                      <a:rPr lang="en-US" sz="1600" i="1">
                        <a:latin typeface="Cambria Math" charset="0"/>
                      </a:rPr>
                      <m:t>𝑃𝑟𝑖𝑐</m:t>
                    </m:r>
                    <m:sSub>
                      <m:sSubPr>
                        <m:ctrlPr>
                          <a:rPr lang="en-US" sz="1600" i="1">
                            <a:latin typeface="Cambria Math" panose="02040503050406030204" pitchFamily="18" charset="0"/>
                          </a:rPr>
                        </m:ctrlPr>
                      </m:sSubPr>
                      <m:e>
                        <m:r>
                          <a:rPr lang="en-US" sz="1600" i="1">
                            <a:latin typeface="Cambria Math" charset="0"/>
                          </a:rPr>
                          <m:t>𝑒</m:t>
                        </m:r>
                      </m:e>
                      <m:sub>
                        <m:r>
                          <a:rPr lang="en-US" sz="1600" i="1">
                            <a:latin typeface="Cambria Math" charset="0"/>
                          </a:rPr>
                          <m:t>𝑡</m:t>
                        </m:r>
                      </m:sub>
                    </m:sSub>
                    <m:r>
                      <a:rPr lang="en-US" sz="1600" i="1">
                        <a:latin typeface="Cambria Math" charset="0"/>
                      </a:rPr>
                      <m:t> </m:t>
                    </m:r>
                  </m:oMath>
                </a14:m>
                <a:r>
                  <a:rPr lang="en-US" sz="1600" dirty="0"/>
                  <a:t>, </a:t>
                </a:r>
                <a:r>
                  <a:rPr lang="en-US" dirty="0"/>
                  <a:t>advertising elasticity is: </a:t>
                </a:r>
                <a14:m>
                  <m:oMath xmlns:m="http://schemas.openxmlformats.org/officeDocument/2006/math">
                    <m:sSub>
                      <m:sSubPr>
                        <m:ctrlPr>
                          <a:rPr lang="en-US" sz="1600" i="1">
                            <a:latin typeface="Cambria Math" panose="02040503050406030204" pitchFamily="18" charset="0"/>
                          </a:rPr>
                        </m:ctrlPr>
                      </m:sSubPr>
                      <m:e>
                        <m:r>
                          <a:rPr lang="en-US" sz="1600" i="1">
                            <a:latin typeface="Cambria Math" charset="0"/>
                          </a:rPr>
                          <m:t>𝐸</m:t>
                        </m:r>
                      </m:e>
                      <m:sub>
                        <m:r>
                          <a:rPr lang="en-US" sz="1600" i="1">
                            <a:latin typeface="Cambria Math" charset="0"/>
                          </a:rPr>
                          <m:t>𝐴𝑑𝑣</m:t>
                        </m:r>
                      </m:sub>
                    </m:sSub>
                    <m:r>
                      <a:rPr lang="en-US" sz="1600" i="1">
                        <a:latin typeface="Cambria Math" charset="0"/>
                      </a:rPr>
                      <m:t>=</m:t>
                    </m:r>
                    <m:sSub>
                      <m:sSubPr>
                        <m:ctrlPr>
                          <a:rPr lang="en-US" sz="1600" i="1">
                            <a:latin typeface="Cambria Math" panose="02040503050406030204" pitchFamily="18" charset="0"/>
                          </a:rPr>
                        </m:ctrlPr>
                      </m:sSubPr>
                      <m:e>
                        <m:r>
                          <a:rPr lang="en-US" sz="1600" i="1">
                            <a:latin typeface="Cambria Math" charset="0"/>
                          </a:rPr>
                          <m:t>𝛽</m:t>
                        </m:r>
                      </m:e>
                      <m:sub>
                        <m:r>
                          <a:rPr lang="en-US" sz="1600" i="1">
                            <a:latin typeface="Cambria Math" charset="0"/>
                          </a:rPr>
                          <m:t>1</m:t>
                        </m:r>
                      </m:sub>
                    </m:sSub>
                    <m:f>
                      <m:fPr>
                        <m:ctrlPr>
                          <a:rPr lang="bg-BG" sz="1600" i="1">
                            <a:latin typeface="Cambria Math" panose="02040503050406030204" pitchFamily="18" charset="0"/>
                          </a:rPr>
                        </m:ctrlPr>
                      </m:fPr>
                      <m:num>
                        <m:acc>
                          <m:accPr>
                            <m:chr m:val="̅"/>
                            <m:ctrlPr>
                              <a:rPr lang="bg-BG" sz="1600" i="1">
                                <a:latin typeface="Cambria Math" panose="02040503050406030204" pitchFamily="18" charset="0"/>
                              </a:rPr>
                            </m:ctrlPr>
                          </m:accPr>
                          <m:e>
                            <m:r>
                              <a:rPr lang="en-US" sz="1600" i="1">
                                <a:latin typeface="Cambria Math" charset="0"/>
                              </a:rPr>
                              <m:t>𝐴𝑑𝑣</m:t>
                            </m:r>
                          </m:e>
                        </m:acc>
                      </m:num>
                      <m:den>
                        <m:acc>
                          <m:accPr>
                            <m:chr m:val="̅"/>
                            <m:ctrlPr>
                              <a:rPr lang="bg-BG" sz="1600" i="1">
                                <a:latin typeface="Cambria Math" panose="02040503050406030204" pitchFamily="18" charset="0"/>
                              </a:rPr>
                            </m:ctrlPr>
                          </m:accPr>
                          <m:e>
                            <m:r>
                              <a:rPr lang="en-US" sz="1600" i="1">
                                <a:latin typeface="Cambria Math" charset="0"/>
                              </a:rPr>
                              <m:t>𝑆</m:t>
                            </m:r>
                          </m:e>
                        </m:acc>
                      </m:den>
                    </m:f>
                  </m:oMath>
                </a14:m>
                <a:endParaRPr lang="en-US" sz="1600" dirty="0"/>
              </a:p>
            </p:txBody>
          </p:sp>
        </mc:Choice>
        <mc:Fallback xmlns="">
          <p:sp>
            <p:nvSpPr>
              <p:cNvPr id="5" name="Rectangle 4"/>
              <p:cNvSpPr>
                <a:spLocks noRot="1" noChangeAspect="1" noMove="1" noResize="1" noEditPoints="1" noAdjustHandles="1" noChangeArrowheads="1" noChangeShapeType="1" noTextEdit="1"/>
              </p:cNvSpPr>
              <p:nvPr/>
            </p:nvSpPr>
            <p:spPr>
              <a:xfrm>
                <a:off x="517524" y="5562600"/>
                <a:ext cx="8397876" cy="748346"/>
              </a:xfrm>
              <a:prstGeom prst="rect">
                <a:avLst/>
              </a:prstGeom>
              <a:blipFill rotWithShape="0">
                <a:blip r:embed="rId4"/>
                <a:stretch>
                  <a:fillRect t="-34921"/>
                </a:stretch>
              </a:blipFill>
            </p:spPr>
            <p:txBody>
              <a:bodyPr/>
              <a:lstStyle/>
              <a:p>
                <a:r>
                  <a:rPr lang="en-US">
                    <a:noFill/>
                  </a:rPr>
                  <a:t> </a:t>
                </a:r>
              </a:p>
            </p:txBody>
          </p:sp>
        </mc:Fallback>
      </mc:AlternateContent>
      <p:sp>
        <p:nvSpPr>
          <p:cNvPr id="6" name="Rounded Rectangle 5"/>
          <p:cNvSpPr/>
          <p:nvPr/>
        </p:nvSpPr>
        <p:spPr>
          <a:xfrm>
            <a:off x="6477000" y="3939878"/>
            <a:ext cx="2317750" cy="990600"/>
          </a:xfrm>
          <a:prstGeom prst="round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dirty="0"/>
              <a:t>Analytical</a:t>
            </a:r>
            <a:r>
              <a:rPr lang="en-US" dirty="0"/>
              <a:t> average elasticity</a:t>
            </a:r>
          </a:p>
        </p:txBody>
      </p:sp>
      <p:cxnSp>
        <p:nvCxnSpPr>
          <p:cNvPr id="8" name="Straight Arrow Connector 7"/>
          <p:cNvCxnSpPr/>
          <p:nvPr/>
        </p:nvCxnSpPr>
        <p:spPr>
          <a:xfrm>
            <a:off x="4571999" y="4435178"/>
            <a:ext cx="1752601"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7" name="Footer Placeholder 6"/>
          <p:cNvSpPr>
            <a:spLocks noGrp="1"/>
          </p:cNvSpPr>
          <p:nvPr>
            <p:ph type="ftr" sz="quarter" idx="3"/>
          </p:nvPr>
        </p:nvSpPr>
        <p:spPr/>
        <p:txBody>
          <a:bodyPr/>
          <a:lstStyle/>
          <a:p>
            <a:r>
              <a:rPr lang="en-US"/>
              <a:t>© Ceren Kolsarici</a:t>
            </a:r>
            <a:endParaRPr lang="en-US" dirty="0"/>
          </a:p>
        </p:txBody>
      </p:sp>
    </p:spTree>
    <p:extLst>
      <p:ext uri="{BB962C8B-B14F-4D97-AF65-F5344CB8AC3E}">
        <p14:creationId xmlns:p14="http://schemas.microsoft.com/office/powerpoint/2010/main" val="3257967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Vertical)">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of sales and marketing&#10;&#10;Description automatically generated with medium confidence">
            <a:extLst>
              <a:ext uri="{FF2B5EF4-FFF2-40B4-BE49-F238E27FC236}">
                <a16:creationId xmlns:a16="http://schemas.microsoft.com/office/drawing/2014/main" id="{3FDDAEF8-FF43-8643-2C91-C692F6CD80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8" y="908150"/>
            <a:ext cx="8963025" cy="5041701"/>
          </a:xfrm>
          <a:prstGeom prst="rect">
            <a:avLst/>
          </a:prstGeom>
          <a:noFill/>
        </p:spPr>
      </p:pic>
      <p:sp>
        <p:nvSpPr>
          <p:cNvPr id="4" name="Footer Placeholder 3">
            <a:extLst>
              <a:ext uri="{FF2B5EF4-FFF2-40B4-BE49-F238E27FC236}">
                <a16:creationId xmlns:a16="http://schemas.microsoft.com/office/drawing/2014/main" id="{B3957BD9-5F80-BFE8-054A-03F39D71A12D}"/>
              </a:ext>
            </a:extLst>
          </p:cNvPr>
          <p:cNvSpPr>
            <a:spLocks noGrp="1"/>
          </p:cNvSpPr>
          <p:nvPr>
            <p:ph type="ftr" sz="quarter" idx="3"/>
          </p:nvPr>
        </p:nvSpPr>
        <p:spPr/>
        <p:txBody>
          <a:bodyPr/>
          <a:lstStyle/>
          <a:p>
            <a:pPr>
              <a:spcAft>
                <a:spcPts val="600"/>
              </a:spcAft>
            </a:pPr>
            <a:r>
              <a:rPr lang="en-US"/>
              <a:t>© Ceren Kolsarici</a:t>
            </a:r>
          </a:p>
        </p:txBody>
      </p:sp>
    </p:spTree>
    <p:extLst>
      <p:ext uri="{BB962C8B-B14F-4D97-AF65-F5344CB8AC3E}">
        <p14:creationId xmlns:p14="http://schemas.microsoft.com/office/powerpoint/2010/main" val="34258788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49250" y="772003"/>
                <a:ext cx="8566150" cy="5533478"/>
              </a:xfrm>
            </p:spPr>
            <p:txBody>
              <a:bodyPr>
                <a:normAutofit/>
              </a:bodyPr>
              <a:lstStyle/>
              <a:p>
                <a:pPr marL="0" indent="0">
                  <a:buNone/>
                </a:pPr>
                <a:r>
                  <a:rPr lang="en-US" dirty="0"/>
                  <a:t>In addition to the </a:t>
                </a:r>
                <a:r>
                  <a:rPr lang="en-US" i="1" dirty="0"/>
                  <a:t>analytical</a:t>
                </a:r>
                <a:r>
                  <a:rPr lang="en-US" dirty="0"/>
                  <a:t> calculation of the average elasticity based on the regression specification (on the previous slide), we can perform an </a:t>
                </a:r>
                <a:r>
                  <a:rPr lang="en-US" i="1" dirty="0"/>
                  <a:t>empirical</a:t>
                </a:r>
                <a:r>
                  <a:rPr lang="en-US" dirty="0"/>
                  <a:t> calculation of the elasticity via simulations using the coefficient estimates, model specification and data. </a:t>
                </a:r>
              </a:p>
              <a:p>
                <a:pPr lvl="1"/>
                <a:r>
                  <a:rPr lang="en-US" sz="2200" dirty="0"/>
                  <a:t>Simulate predicted baseline sales given the regression estimates and current data </a:t>
                </a:r>
                <a14:m>
                  <m:oMath xmlns:m="http://schemas.openxmlformats.org/officeDocument/2006/math">
                    <m:r>
                      <a:rPr lang="en-US" sz="2200" b="0" i="1" smtClean="0">
                        <a:latin typeface="Cambria Math" charset="0"/>
                      </a:rPr>
                      <m:t>(</m:t>
                    </m:r>
                    <m:sSub>
                      <m:sSubPr>
                        <m:ctrlPr>
                          <a:rPr lang="en-US" sz="2200" b="0" i="1" smtClean="0">
                            <a:latin typeface="Cambria Math" panose="02040503050406030204" pitchFamily="18" charset="0"/>
                          </a:rPr>
                        </m:ctrlPr>
                      </m:sSubPr>
                      <m:e>
                        <m:r>
                          <a:rPr lang="en-US" sz="2200" b="0" i="1" smtClean="0">
                            <a:latin typeface="Cambria Math" charset="0"/>
                          </a:rPr>
                          <m:t>𝑆</m:t>
                        </m:r>
                      </m:e>
                      <m:sub>
                        <m:r>
                          <a:rPr lang="en-US" sz="2200" b="0" i="1" smtClean="0">
                            <a:latin typeface="Cambria Math" charset="0"/>
                          </a:rPr>
                          <m:t>0</m:t>
                        </m:r>
                      </m:sub>
                    </m:sSub>
                    <m:r>
                      <a:rPr lang="en-US" sz="2200" b="0" i="1" smtClean="0">
                        <a:latin typeface="Cambria Math" charset="0"/>
                      </a:rPr>
                      <m:t>)</m:t>
                    </m:r>
                  </m:oMath>
                </a14:m>
                <a:endParaRPr lang="en-US" sz="2200" dirty="0"/>
              </a:p>
              <a:p>
                <a:pPr lvl="1"/>
                <a:r>
                  <a:rPr lang="en-US" sz="2200" dirty="0"/>
                  <a:t>Increase the focal variable by 1% (for elasticity) or 1 unit (for ROI) at each observation </a:t>
                </a:r>
              </a:p>
              <a:p>
                <a:pPr lvl="1"/>
                <a:r>
                  <a:rPr lang="en-US" sz="2200" dirty="0"/>
                  <a:t>Simulate the predicted sales for the scenario with the 1% (or unit) increase </a:t>
                </a:r>
                <a14:m>
                  <m:oMath xmlns:m="http://schemas.openxmlformats.org/officeDocument/2006/math">
                    <m:r>
                      <a:rPr lang="en-US" sz="2200" i="1">
                        <a:latin typeface="Cambria Math" charset="0"/>
                      </a:rPr>
                      <m:t>(</m:t>
                    </m:r>
                    <m:sSub>
                      <m:sSubPr>
                        <m:ctrlPr>
                          <a:rPr lang="en-US" sz="2200" i="1">
                            <a:latin typeface="Cambria Math" panose="02040503050406030204" pitchFamily="18" charset="0"/>
                          </a:rPr>
                        </m:ctrlPr>
                      </m:sSubPr>
                      <m:e>
                        <m:r>
                          <a:rPr lang="en-US" sz="2200" i="1">
                            <a:latin typeface="Cambria Math" charset="0"/>
                          </a:rPr>
                          <m:t>𝑆</m:t>
                        </m:r>
                      </m:e>
                      <m:sub>
                        <m:r>
                          <a:rPr lang="en-US" sz="2200" b="0" i="1" smtClean="0">
                            <a:latin typeface="Cambria Math" charset="0"/>
                          </a:rPr>
                          <m:t>1</m:t>
                        </m:r>
                      </m:sub>
                    </m:sSub>
                    <m:r>
                      <a:rPr lang="en-US" sz="2200" i="1">
                        <a:latin typeface="Cambria Math" charset="0"/>
                      </a:rPr>
                      <m:t>)</m:t>
                    </m:r>
                  </m:oMath>
                </a14:m>
                <a:endParaRPr lang="en-US" sz="2200" dirty="0"/>
              </a:p>
              <a:p>
                <a:pPr lvl="1"/>
                <a:r>
                  <a:rPr lang="en-US" sz="2200" dirty="0"/>
                  <a:t>Calculate the % (or unit) change in sales (between </a:t>
                </a:r>
                <a14:m>
                  <m:oMath xmlns:m="http://schemas.openxmlformats.org/officeDocument/2006/math">
                    <m:bar>
                      <m:barPr>
                        <m:pos m:val="top"/>
                        <m:ctrlPr>
                          <a:rPr lang="en-US" sz="2200" b="0" i="1" smtClean="0">
                            <a:latin typeface="Cambria Math" panose="02040503050406030204" pitchFamily="18" charset="0"/>
                          </a:rPr>
                        </m:ctrlPr>
                      </m:barPr>
                      <m:e>
                        <m:sSub>
                          <m:sSubPr>
                            <m:ctrlPr>
                              <a:rPr lang="en-US" sz="2200" i="1">
                                <a:latin typeface="Cambria Math" panose="02040503050406030204" pitchFamily="18" charset="0"/>
                              </a:rPr>
                            </m:ctrlPr>
                          </m:sSubPr>
                          <m:e>
                            <m:r>
                              <a:rPr lang="en-US" sz="2200" i="1" smtClean="0">
                                <a:latin typeface="Cambria Math" charset="0"/>
                              </a:rPr>
                              <m:t>𝑆</m:t>
                            </m:r>
                          </m:e>
                          <m:sub>
                            <m:r>
                              <a:rPr lang="en-US" sz="2200" i="1">
                                <a:latin typeface="Cambria Math" charset="0"/>
                              </a:rPr>
                              <m:t>0</m:t>
                            </m:r>
                          </m:sub>
                        </m:sSub>
                      </m:e>
                    </m:bar>
                  </m:oMath>
                </a14:m>
                <a:r>
                  <a:rPr lang="en-US" sz="2200" dirty="0"/>
                  <a:t> and</a:t>
                </a:r>
                <a14:m>
                  <m:oMath xmlns:m="http://schemas.openxmlformats.org/officeDocument/2006/math">
                    <m:bar>
                      <m:barPr>
                        <m:pos m:val="top"/>
                        <m:ctrlPr>
                          <a:rPr lang="en-US" sz="2200" i="1">
                            <a:latin typeface="Cambria Math" panose="02040503050406030204" pitchFamily="18" charset="0"/>
                          </a:rPr>
                        </m:ctrlPr>
                      </m:barPr>
                      <m:e>
                        <m:r>
                          <a:rPr lang="en-US" sz="2200" b="0" i="1" smtClean="0">
                            <a:latin typeface="Cambria Math" charset="0"/>
                          </a:rPr>
                          <m:t> </m:t>
                        </m:r>
                        <m:sSub>
                          <m:sSubPr>
                            <m:ctrlPr>
                              <a:rPr lang="en-US" sz="2200" i="1">
                                <a:latin typeface="Cambria Math" panose="02040503050406030204" pitchFamily="18" charset="0"/>
                              </a:rPr>
                            </m:ctrlPr>
                          </m:sSubPr>
                          <m:e>
                            <m:r>
                              <a:rPr lang="en-US" sz="2200" i="1">
                                <a:latin typeface="Cambria Math" charset="0"/>
                              </a:rPr>
                              <m:t>𝑆</m:t>
                            </m:r>
                          </m:e>
                          <m:sub>
                            <m:r>
                              <a:rPr lang="en-US" sz="2200" b="0" i="1" smtClean="0">
                                <a:latin typeface="Cambria Math" charset="0"/>
                              </a:rPr>
                              <m:t>1</m:t>
                            </m:r>
                          </m:sub>
                        </m:sSub>
                      </m:e>
                    </m:bar>
                    <m:r>
                      <a:rPr lang="en-US" sz="2200" b="0" i="1" smtClean="0">
                        <a:latin typeface="Cambria Math" charset="0"/>
                      </a:rPr>
                      <m:t>)</m:t>
                    </m:r>
                  </m:oMath>
                </a14:m>
                <a:endParaRPr lang="en-US" sz="2200" dirty="0"/>
              </a:p>
              <a:p>
                <a:pPr lvl="1"/>
                <a:endParaRPr lang="en-US" sz="2000" dirty="0"/>
              </a:p>
              <a:p>
                <a:pPr lvl="1"/>
                <a:endParaRPr lang="en-US" dirty="0"/>
              </a:p>
              <a:p>
                <a:pPr lvl="1"/>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49250" y="772003"/>
                <a:ext cx="8566150" cy="5533478"/>
              </a:xfrm>
              <a:blipFill rotWithShape="0">
                <a:blip r:embed="rId3"/>
                <a:stretch>
                  <a:fillRect l="-1067" t="-882" r="-1849"/>
                </a:stretch>
              </a:blipFill>
            </p:spPr>
            <p:txBody>
              <a:bodyPr/>
              <a:lstStyle/>
              <a:p>
                <a:r>
                  <a:rPr lang="en-US">
                    <a:noFill/>
                  </a:rPr>
                  <a:t> </a:t>
                </a:r>
              </a:p>
            </p:txBody>
          </p:sp>
        </mc:Fallback>
      </mc:AlternateContent>
      <p:sp>
        <p:nvSpPr>
          <p:cNvPr id="3" name="Title 2"/>
          <p:cNvSpPr>
            <a:spLocks noGrp="1"/>
          </p:cNvSpPr>
          <p:nvPr>
            <p:ph type="title"/>
          </p:nvPr>
        </p:nvSpPr>
        <p:spPr>
          <a:xfrm>
            <a:off x="349249" y="113928"/>
            <a:ext cx="7575551" cy="648072"/>
          </a:xfrm>
        </p:spPr>
        <p:txBody>
          <a:bodyPr/>
          <a:lstStyle/>
          <a:p>
            <a:pPr>
              <a:lnSpc>
                <a:spcPts val="2600"/>
              </a:lnSpc>
            </a:pPr>
            <a:r>
              <a:rPr lang="en-US" dirty="0"/>
              <a:t>How to Calculate Elasticity of a Specific Marketing Action? </a:t>
            </a:r>
            <a:r>
              <a:rPr lang="en-US" sz="2000" dirty="0"/>
              <a:t>(continued…)</a:t>
            </a:r>
          </a:p>
        </p:txBody>
      </p:sp>
      <p:sp>
        <p:nvSpPr>
          <p:cNvPr id="4" name="TextBox 3"/>
          <p:cNvSpPr txBox="1"/>
          <p:nvPr/>
        </p:nvSpPr>
        <p:spPr>
          <a:xfrm>
            <a:off x="914400" y="5923449"/>
            <a:ext cx="7670800" cy="369332"/>
          </a:xfrm>
          <a:prstGeom prst="rect">
            <a:avLst/>
          </a:prstGeom>
          <a:solidFill>
            <a:srgbClr val="92D050"/>
          </a:solidFill>
        </p:spPr>
        <p:txBody>
          <a:bodyPr wrap="square" rtlCol="0">
            <a:spAutoFit/>
          </a:bodyPr>
          <a:lstStyle/>
          <a:p>
            <a:pPr algn="ctr"/>
            <a:r>
              <a:rPr lang="en-US" dirty="0"/>
              <a:t>You can also calculate the elasticity at each time point with this method.</a:t>
            </a:r>
          </a:p>
        </p:txBody>
      </p:sp>
      <p:sp>
        <p:nvSpPr>
          <p:cNvPr id="5" name="Footer Placeholder 4"/>
          <p:cNvSpPr>
            <a:spLocks noGrp="1"/>
          </p:cNvSpPr>
          <p:nvPr>
            <p:ph type="ftr" sz="quarter" idx="3"/>
          </p:nvPr>
        </p:nvSpPr>
        <p:spPr/>
        <p:txBody>
          <a:bodyPr/>
          <a:lstStyle/>
          <a:p>
            <a:r>
              <a:rPr lang="en-US"/>
              <a:t>© Ceren Kolsarici</a:t>
            </a:r>
            <a:endParaRPr lang="en-US" dirty="0"/>
          </a:p>
        </p:txBody>
      </p:sp>
    </p:spTree>
    <p:extLst>
      <p:ext uri="{BB962C8B-B14F-4D97-AF65-F5344CB8AC3E}">
        <p14:creationId xmlns:p14="http://schemas.microsoft.com/office/powerpoint/2010/main" val="1338785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hart with text overlay&#10;&#10;Description automatically generated with medium confidence">
            <a:extLst>
              <a:ext uri="{FF2B5EF4-FFF2-40B4-BE49-F238E27FC236}">
                <a16:creationId xmlns:a16="http://schemas.microsoft.com/office/drawing/2014/main" id="{C7F3ED5D-F8CD-3DD9-9800-C059AE3BF6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488" y="908150"/>
            <a:ext cx="8963025" cy="5041701"/>
          </a:xfrm>
          <a:noFill/>
        </p:spPr>
      </p:pic>
      <p:sp>
        <p:nvSpPr>
          <p:cNvPr id="4" name="Footer Placeholder 3">
            <a:extLst>
              <a:ext uri="{FF2B5EF4-FFF2-40B4-BE49-F238E27FC236}">
                <a16:creationId xmlns:a16="http://schemas.microsoft.com/office/drawing/2014/main" id="{2DC9381C-1383-76F7-E890-B1FB3DD24F37}"/>
              </a:ext>
            </a:extLst>
          </p:cNvPr>
          <p:cNvSpPr>
            <a:spLocks noGrp="1"/>
          </p:cNvSpPr>
          <p:nvPr>
            <p:ph type="ftr" sz="quarter" idx="3"/>
          </p:nvPr>
        </p:nvSpPr>
        <p:spPr/>
        <p:txBody>
          <a:bodyPr/>
          <a:lstStyle/>
          <a:p>
            <a:pPr>
              <a:spcAft>
                <a:spcPts val="600"/>
              </a:spcAft>
            </a:pPr>
            <a:r>
              <a:rPr lang="en-US"/>
              <a:t>© Ceren Kolsarici</a:t>
            </a:r>
          </a:p>
        </p:txBody>
      </p:sp>
    </p:spTree>
    <p:extLst>
      <p:ext uri="{BB962C8B-B14F-4D97-AF65-F5344CB8AC3E}">
        <p14:creationId xmlns:p14="http://schemas.microsoft.com/office/powerpoint/2010/main" val="1903673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Marketing performance measurement is multidimensional. </a:t>
            </a:r>
            <a:br>
              <a:rPr lang="en-US" dirty="0"/>
            </a:br>
            <a:r>
              <a:rPr lang="en-US" dirty="0"/>
              <a:t>A firm needs at least as many metrics as it has goals.</a:t>
            </a:r>
          </a:p>
          <a:p>
            <a:r>
              <a:rPr lang="en-US" b="1" dirty="0">
                <a:solidFill>
                  <a:schemeClr val="tx1"/>
                </a:solidFill>
              </a:rPr>
              <a:t>Soft metrics </a:t>
            </a:r>
            <a:r>
              <a:rPr lang="en-US" dirty="0">
                <a:solidFill>
                  <a:schemeClr val="tx1"/>
                </a:solidFill>
              </a:rPr>
              <a:t>relate to the non-financial benefits which </a:t>
            </a:r>
            <a:r>
              <a:rPr lang="en-US" sz="1800" dirty="0">
                <a:solidFill>
                  <a:schemeClr val="tx1"/>
                </a:solidFill>
              </a:rPr>
              <a:t>(might or might not)</a:t>
            </a:r>
            <a:r>
              <a:rPr lang="en-US" dirty="0">
                <a:solidFill>
                  <a:schemeClr val="tx1"/>
                </a:solidFill>
              </a:rPr>
              <a:t> act as a precursor to revenue. </a:t>
            </a:r>
            <a:r>
              <a:rPr lang="en-US" sz="1800" dirty="0">
                <a:solidFill>
                  <a:schemeClr val="tx1"/>
                </a:solidFill>
              </a:rPr>
              <a:t>(e.g. engagement, awareness, conversion rate, conversations, mentions)</a:t>
            </a:r>
          </a:p>
          <a:p>
            <a:pPr lvl="1"/>
            <a:r>
              <a:rPr lang="en-US" dirty="0"/>
              <a:t>Soft metrics have become more relevant with the proliferation of new media. Therefore, firms need to use both types of metrics to assess marketing performance. </a:t>
            </a:r>
            <a:endParaRPr lang="en-US" b="1" dirty="0">
              <a:solidFill>
                <a:schemeClr val="tx1"/>
              </a:solidFill>
            </a:endParaRPr>
          </a:p>
          <a:p>
            <a:r>
              <a:rPr lang="en-US" b="1" dirty="0">
                <a:solidFill>
                  <a:schemeClr val="tx1"/>
                </a:solidFill>
              </a:rPr>
              <a:t>Hard metrics </a:t>
            </a:r>
            <a:r>
              <a:rPr lang="en-US" dirty="0">
                <a:solidFill>
                  <a:schemeClr val="tx1"/>
                </a:solidFill>
              </a:rPr>
              <a:t>directly measure the financial impact on the firm's bottom-line or top-line. </a:t>
            </a:r>
            <a:r>
              <a:rPr lang="en-US" sz="1800" dirty="0">
                <a:solidFill>
                  <a:schemeClr val="tx1"/>
                </a:solidFill>
              </a:rPr>
              <a:t>(e.g. ROI, ROMI, elasticity, customer equity, net present value)</a:t>
            </a:r>
          </a:p>
          <a:p>
            <a:pPr lvl="1"/>
            <a:r>
              <a:rPr lang="en-US" sz="1600" dirty="0"/>
              <a:t>Hard metrics are relatively harder to calculate and soft metrics are more challenging to interpret </a:t>
            </a:r>
            <a:r>
              <a:rPr lang="en-US" sz="1100" dirty="0"/>
              <a:t>(i.e. moving beyond the "so what?")</a:t>
            </a:r>
            <a:endParaRPr lang="en-US" sz="1400" dirty="0">
              <a:solidFill>
                <a:schemeClr val="tx1"/>
              </a:solidFill>
            </a:endParaRPr>
          </a:p>
        </p:txBody>
      </p:sp>
      <p:sp>
        <p:nvSpPr>
          <p:cNvPr id="3" name="Title 2"/>
          <p:cNvSpPr>
            <a:spLocks noGrp="1"/>
          </p:cNvSpPr>
          <p:nvPr>
            <p:ph type="title"/>
          </p:nvPr>
        </p:nvSpPr>
        <p:spPr/>
        <p:txBody>
          <a:bodyPr/>
          <a:lstStyle/>
          <a:p>
            <a:r>
              <a:rPr lang="en-US" dirty="0"/>
              <a:t>Challenge: Which Metric(s) to Use? When?</a:t>
            </a:r>
          </a:p>
        </p:txBody>
      </p:sp>
      <p:sp>
        <p:nvSpPr>
          <p:cNvPr id="4" name="Footer Placeholder 3"/>
          <p:cNvSpPr>
            <a:spLocks noGrp="1"/>
          </p:cNvSpPr>
          <p:nvPr>
            <p:ph type="ftr" sz="quarter" idx="3"/>
          </p:nvPr>
        </p:nvSpPr>
        <p:spPr>
          <a:xfrm>
            <a:off x="0" y="6597650"/>
            <a:ext cx="4943475" cy="260350"/>
          </a:xfrm>
          <a:prstGeom prst="rect">
            <a:avLst/>
          </a:prstGeom>
        </p:spPr>
        <p:txBody>
          <a:bodyPr/>
          <a:lstStyle/>
          <a:p>
            <a:r>
              <a:rPr lang="en-US"/>
              <a:t>© Ceren Kolsarici</a:t>
            </a:r>
          </a:p>
        </p:txBody>
      </p:sp>
    </p:spTree>
    <p:extLst>
      <p:ext uri="{BB962C8B-B14F-4D97-AF65-F5344CB8AC3E}">
        <p14:creationId xmlns:p14="http://schemas.microsoft.com/office/powerpoint/2010/main" val="764046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a:xfrm>
            <a:off x="0" y="6597650"/>
            <a:ext cx="4943475" cy="260350"/>
          </a:xfrm>
          <a:prstGeom prst="rect">
            <a:avLst/>
          </a:prstGeom>
        </p:spPr>
        <p:txBody>
          <a:bodyPr/>
          <a:lstStyle/>
          <a:p>
            <a:r>
              <a:rPr lang="en-US"/>
              <a:t>© Ceren Kolsarici</a:t>
            </a:r>
            <a:endParaRPr lang="en-US" dirty="0"/>
          </a:p>
        </p:txBody>
      </p:sp>
      <p:sp>
        <p:nvSpPr>
          <p:cNvPr id="3" name="Content Placeholder 2"/>
          <p:cNvSpPr>
            <a:spLocks noGrp="1"/>
          </p:cNvSpPr>
          <p:nvPr>
            <p:ph idx="1"/>
          </p:nvPr>
        </p:nvSpPr>
        <p:spPr>
          <a:xfrm>
            <a:off x="349250" y="772003"/>
            <a:ext cx="8445500" cy="1285397"/>
          </a:xfrm>
        </p:spPr>
        <p:txBody>
          <a:bodyPr/>
          <a:lstStyle/>
          <a:p>
            <a:pPr marL="0" indent="0">
              <a:buNone/>
            </a:pPr>
            <a:r>
              <a:rPr lang="en-US" dirty="0"/>
              <a:t>Two types:</a:t>
            </a:r>
          </a:p>
          <a:p>
            <a:pPr marL="457200" indent="-457200">
              <a:buFont typeface="+mj-lt"/>
              <a:buAutoNum type="arabicPeriod"/>
            </a:pPr>
            <a:r>
              <a:rPr lang="en-US" sz="1800" dirty="0">
                <a:solidFill>
                  <a:schemeClr val="tx1"/>
                </a:solidFill>
              </a:rPr>
              <a:t>Lagging Indicators: </a:t>
            </a:r>
            <a:r>
              <a:rPr lang="en-US" sz="1600" dirty="0">
                <a:solidFill>
                  <a:schemeClr val="tx1"/>
                </a:solidFill>
              </a:rPr>
              <a:t>Measure past results or end results of previous marketing activities</a:t>
            </a:r>
          </a:p>
          <a:p>
            <a:pPr marL="457200" indent="-457200">
              <a:buFont typeface="+mj-lt"/>
              <a:buAutoNum type="arabicPeriod"/>
            </a:pPr>
            <a:r>
              <a:rPr lang="en-US" sz="1800" dirty="0"/>
              <a:t>Leading Indicators: </a:t>
            </a:r>
            <a:r>
              <a:rPr lang="en-US" sz="1600" dirty="0">
                <a:solidFill>
                  <a:schemeClr val="tx1"/>
                </a:solidFill>
              </a:rPr>
              <a:t>Marketing input that lead the results of the lagging indicators</a:t>
            </a:r>
          </a:p>
          <a:p>
            <a:pPr marL="457200" indent="-457200">
              <a:buFont typeface="+mj-lt"/>
              <a:buAutoNum type="arabicPeriod"/>
            </a:pPr>
            <a:endParaRPr lang="en-US" sz="1800" dirty="0">
              <a:solidFill>
                <a:schemeClr val="tx1"/>
              </a:solidFill>
            </a:endParaRPr>
          </a:p>
        </p:txBody>
      </p:sp>
      <p:sp>
        <p:nvSpPr>
          <p:cNvPr id="2" name="Title 1"/>
          <p:cNvSpPr>
            <a:spLocks noGrp="1"/>
          </p:cNvSpPr>
          <p:nvPr>
            <p:ph type="title"/>
          </p:nvPr>
        </p:nvSpPr>
        <p:spPr/>
        <p:txBody>
          <a:bodyPr/>
          <a:lstStyle/>
          <a:p>
            <a:r>
              <a:rPr lang="en-US" dirty="0"/>
              <a:t>Not All Metrics Are Created Equal</a:t>
            </a:r>
          </a:p>
        </p:txBody>
      </p:sp>
      <p:sp>
        <p:nvSpPr>
          <p:cNvPr id="8" name="Rectangle 7">
            <a:extLst>
              <a:ext uri="{FF2B5EF4-FFF2-40B4-BE49-F238E27FC236}">
                <a16:creationId xmlns:a16="http://schemas.microsoft.com/office/drawing/2014/main" id="{2C25F05A-0B2F-9AB7-9688-B74B553E0D65}"/>
              </a:ext>
            </a:extLst>
          </p:cNvPr>
          <p:cNvSpPr/>
          <p:nvPr/>
        </p:nvSpPr>
        <p:spPr>
          <a:xfrm>
            <a:off x="609600" y="2514600"/>
            <a:ext cx="3048000" cy="2819400"/>
          </a:xfrm>
          <a:prstGeom prst="rect">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rPr>
              <a:t>LEADING INDICATORS</a:t>
            </a:r>
          </a:p>
          <a:p>
            <a:pPr marL="342900" indent="-342900">
              <a:buFont typeface="Arial" panose="020B0604020202020204" pitchFamily="34" charset="0"/>
              <a:buChar char="•"/>
            </a:pPr>
            <a:endParaRPr lang="en-US" dirty="0">
              <a:solidFill>
                <a:schemeClr val="tx1"/>
              </a:solidFill>
            </a:endParaRPr>
          </a:p>
          <a:p>
            <a:pPr marL="342900" indent="-342900">
              <a:buFont typeface="Arial" panose="020B0604020202020204" pitchFamily="34" charset="0"/>
              <a:buChar char="•"/>
            </a:pPr>
            <a:r>
              <a:rPr lang="en-US" dirty="0">
                <a:solidFill>
                  <a:schemeClr val="tx1"/>
                </a:solidFill>
              </a:rPr>
              <a:t>Emails Sent</a:t>
            </a:r>
          </a:p>
          <a:p>
            <a:pPr marL="342900" indent="-342900">
              <a:buFont typeface="Arial" panose="020B0604020202020204" pitchFamily="34" charset="0"/>
              <a:buChar char="•"/>
            </a:pPr>
            <a:r>
              <a:rPr lang="en-US" dirty="0">
                <a:solidFill>
                  <a:schemeClr val="tx1"/>
                </a:solidFill>
              </a:rPr>
              <a:t>Daily Active Users</a:t>
            </a:r>
          </a:p>
          <a:p>
            <a:pPr marL="342900" indent="-342900">
              <a:buFont typeface="Arial" panose="020B0604020202020204" pitchFamily="34" charset="0"/>
              <a:buChar char="•"/>
            </a:pPr>
            <a:r>
              <a:rPr lang="en-US" dirty="0">
                <a:solidFill>
                  <a:schemeClr val="tx1"/>
                </a:solidFill>
              </a:rPr>
              <a:t>Social Media Posts Shared</a:t>
            </a:r>
          </a:p>
          <a:p>
            <a:pPr marL="342900" indent="-342900">
              <a:buFont typeface="Arial" panose="020B0604020202020204" pitchFamily="34" charset="0"/>
              <a:buChar char="•"/>
            </a:pPr>
            <a:r>
              <a:rPr lang="en-US" dirty="0">
                <a:solidFill>
                  <a:schemeClr val="tx1"/>
                </a:solidFill>
              </a:rPr>
              <a:t>Net Promoter Score</a:t>
            </a:r>
          </a:p>
          <a:p>
            <a:pPr marL="342900" indent="-342900">
              <a:buFont typeface="Arial" panose="020B0604020202020204" pitchFamily="34" charset="0"/>
              <a:buChar char="•"/>
            </a:pPr>
            <a:r>
              <a:rPr lang="en-US" dirty="0">
                <a:solidFill>
                  <a:schemeClr val="tx1"/>
                </a:solidFill>
              </a:rPr>
              <a:t>Product Adoption</a:t>
            </a:r>
          </a:p>
          <a:p>
            <a:pPr marL="342900" indent="-342900">
              <a:buFont typeface="Arial" panose="020B0604020202020204" pitchFamily="34" charset="0"/>
              <a:buChar char="•"/>
            </a:pPr>
            <a:r>
              <a:rPr lang="en-US" dirty="0">
                <a:solidFill>
                  <a:schemeClr val="tx1"/>
                </a:solidFill>
              </a:rPr>
              <a:t>…</a:t>
            </a:r>
          </a:p>
        </p:txBody>
      </p:sp>
      <p:sp>
        <p:nvSpPr>
          <p:cNvPr id="9" name="Rectangle 8">
            <a:extLst>
              <a:ext uri="{FF2B5EF4-FFF2-40B4-BE49-F238E27FC236}">
                <a16:creationId xmlns:a16="http://schemas.microsoft.com/office/drawing/2014/main" id="{59C211B5-BFB5-0BEA-38C5-7EE73CB814F0}"/>
              </a:ext>
            </a:extLst>
          </p:cNvPr>
          <p:cNvSpPr/>
          <p:nvPr/>
        </p:nvSpPr>
        <p:spPr>
          <a:xfrm>
            <a:off x="5029200" y="2513901"/>
            <a:ext cx="3276600" cy="2819400"/>
          </a:xfrm>
          <a:prstGeom prst="rect">
            <a:avLst/>
          </a:prstGeom>
          <a:solidFill>
            <a:schemeClr val="accent6">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a:solidFill>
                  <a:schemeClr val="tx1"/>
                </a:solidFill>
              </a:rPr>
              <a:t>LAGGING INDICATORS</a:t>
            </a:r>
          </a:p>
          <a:p>
            <a:pPr marL="342900" indent="-342900">
              <a:buFont typeface="Arial" panose="020B0604020202020204" pitchFamily="34" charset="0"/>
              <a:buChar char="•"/>
            </a:pPr>
            <a:endParaRPr lang="en-US" dirty="0">
              <a:solidFill>
                <a:schemeClr val="tx1"/>
              </a:solidFill>
            </a:endParaRPr>
          </a:p>
          <a:p>
            <a:pPr marL="342900" indent="-342900">
              <a:buFont typeface="Arial" panose="020B0604020202020204" pitchFamily="34" charset="0"/>
              <a:buChar char="•"/>
            </a:pPr>
            <a:r>
              <a:rPr lang="en-US" dirty="0">
                <a:solidFill>
                  <a:schemeClr val="tx1"/>
                </a:solidFill>
              </a:rPr>
              <a:t>Revenue Growth</a:t>
            </a:r>
          </a:p>
          <a:p>
            <a:pPr marL="342900" indent="-342900">
              <a:buFont typeface="Arial" panose="020B0604020202020204" pitchFamily="34" charset="0"/>
              <a:buChar char="•"/>
            </a:pPr>
            <a:r>
              <a:rPr lang="en-US" dirty="0">
                <a:solidFill>
                  <a:schemeClr val="tx1"/>
                </a:solidFill>
              </a:rPr>
              <a:t>Customer Acquisition Costs</a:t>
            </a:r>
          </a:p>
          <a:p>
            <a:pPr marL="342900" indent="-342900">
              <a:buFont typeface="Arial" panose="020B0604020202020204" pitchFamily="34" charset="0"/>
              <a:buChar char="•"/>
            </a:pPr>
            <a:r>
              <a:rPr lang="en-US" dirty="0">
                <a:solidFill>
                  <a:schemeClr val="tx1"/>
                </a:solidFill>
              </a:rPr>
              <a:t>Churn Rate</a:t>
            </a:r>
          </a:p>
          <a:p>
            <a:pPr marL="342900" indent="-342900">
              <a:buFont typeface="Arial" panose="020B0604020202020204" pitchFamily="34" charset="0"/>
              <a:buChar char="•"/>
            </a:pPr>
            <a:r>
              <a:rPr lang="en-US" dirty="0">
                <a:solidFill>
                  <a:schemeClr val="tx1"/>
                </a:solidFill>
              </a:rPr>
              <a:t>Customer Satisfaction</a:t>
            </a:r>
          </a:p>
          <a:p>
            <a:pPr marL="342900" indent="-342900">
              <a:buFont typeface="Arial" panose="020B0604020202020204" pitchFamily="34" charset="0"/>
              <a:buChar char="•"/>
            </a:pPr>
            <a:r>
              <a:rPr lang="en-US" dirty="0">
                <a:solidFill>
                  <a:schemeClr val="tx1"/>
                </a:solidFill>
              </a:rPr>
              <a:t>Renewal Rates</a:t>
            </a:r>
          </a:p>
          <a:p>
            <a:pPr marL="342900" indent="-342900">
              <a:buFont typeface="Arial" panose="020B0604020202020204" pitchFamily="34" charset="0"/>
              <a:buChar char="•"/>
            </a:pPr>
            <a:r>
              <a:rPr lang="en-US" dirty="0">
                <a:solidFill>
                  <a:schemeClr val="tx1"/>
                </a:solidFill>
              </a:rPr>
              <a:t>…</a:t>
            </a:r>
          </a:p>
        </p:txBody>
      </p:sp>
    </p:spTree>
    <p:extLst>
      <p:ext uri="{BB962C8B-B14F-4D97-AF65-F5344CB8AC3E}">
        <p14:creationId xmlns:p14="http://schemas.microsoft.com/office/powerpoint/2010/main" val="24644772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5" name="Content Placeholder 4"/>
              <p:cNvGraphicFramePr>
                <a:graphicFrameLocks noGrp="1"/>
              </p:cNvGraphicFramePr>
              <p:nvPr>
                <p:ph idx="1"/>
              </p:nvPr>
            </p:nvGraphicFramePr>
            <p:xfrm>
              <a:off x="228599" y="1499330"/>
              <a:ext cx="8566149" cy="4465039"/>
            </p:xfrm>
            <a:graphic>
              <a:graphicData uri="http://schemas.openxmlformats.org/drawingml/2006/table">
                <a:tbl>
                  <a:tblPr firstRow="1" bandRow="1">
                    <a:tableStyleId>{5C22544A-7EE6-4342-B048-85BDC9FD1C3A}</a:tableStyleId>
                  </a:tblPr>
                  <a:tblGrid>
                    <a:gridCol w="1466482">
                      <a:extLst>
                        <a:ext uri="{9D8B030D-6E8A-4147-A177-3AD203B41FA5}">
                          <a16:colId xmlns:a16="http://schemas.microsoft.com/office/drawing/2014/main" val="20000"/>
                        </a:ext>
                      </a:extLst>
                    </a:gridCol>
                    <a:gridCol w="1281151">
                      <a:extLst>
                        <a:ext uri="{9D8B030D-6E8A-4147-A177-3AD203B41FA5}">
                          <a16:colId xmlns:a16="http://schemas.microsoft.com/office/drawing/2014/main" val="20001"/>
                        </a:ext>
                      </a:extLst>
                    </a:gridCol>
                    <a:gridCol w="1396444">
                      <a:extLst>
                        <a:ext uri="{9D8B030D-6E8A-4147-A177-3AD203B41FA5}">
                          <a16:colId xmlns:a16="http://schemas.microsoft.com/office/drawing/2014/main" val="20002"/>
                        </a:ext>
                      </a:extLst>
                    </a:gridCol>
                    <a:gridCol w="1474024">
                      <a:extLst>
                        <a:ext uri="{9D8B030D-6E8A-4147-A177-3AD203B41FA5}">
                          <a16:colId xmlns:a16="http://schemas.microsoft.com/office/drawing/2014/main" val="20003"/>
                        </a:ext>
                      </a:extLst>
                    </a:gridCol>
                    <a:gridCol w="1474024">
                      <a:extLst>
                        <a:ext uri="{9D8B030D-6E8A-4147-A177-3AD203B41FA5}">
                          <a16:colId xmlns:a16="http://schemas.microsoft.com/office/drawing/2014/main" val="20004"/>
                        </a:ext>
                      </a:extLst>
                    </a:gridCol>
                    <a:gridCol w="1474024">
                      <a:extLst>
                        <a:ext uri="{9D8B030D-6E8A-4147-A177-3AD203B41FA5}">
                          <a16:colId xmlns:a16="http://schemas.microsoft.com/office/drawing/2014/main" val="20005"/>
                        </a:ext>
                      </a:extLst>
                    </a:gridCol>
                  </a:tblGrid>
                  <a:tr h="990600">
                    <a:tc>
                      <a:txBody>
                        <a:bodyPr/>
                        <a:lstStyle/>
                        <a:p>
                          <a:endParaRPr lang="en-US" dirty="0"/>
                        </a:p>
                      </a:txBody>
                      <a:tcPr anchor="ctr"/>
                    </a:tc>
                    <a:tc>
                      <a:txBody>
                        <a:bodyPr/>
                        <a:lstStyle/>
                        <a:p>
                          <a:pPr algn="ctr"/>
                          <a:r>
                            <a:rPr lang="en-US" dirty="0"/>
                            <a:t>Return on Marginal Investment (ROMI)</a:t>
                          </a:r>
                        </a:p>
                      </a:txBody>
                      <a:tcPr anchor="ctr"/>
                    </a:tc>
                    <a:tc>
                      <a:txBody>
                        <a:bodyPr/>
                        <a:lstStyle/>
                        <a:p>
                          <a:pPr algn="ctr"/>
                          <a:r>
                            <a:rPr lang="en-US" dirty="0"/>
                            <a:t>Elasticity</a:t>
                          </a:r>
                        </a:p>
                      </a:txBody>
                      <a:tcPr anchor="ctr"/>
                    </a:tc>
                    <a:tc>
                      <a:txBody>
                        <a:bodyPr/>
                        <a:lstStyle/>
                        <a:p>
                          <a:pPr algn="ctr"/>
                          <a:r>
                            <a:rPr lang="en-US" dirty="0"/>
                            <a:t>Net Present Value (NPV)</a:t>
                          </a:r>
                        </a:p>
                      </a:txBody>
                      <a:tcPr anchor="ctr"/>
                    </a:tc>
                    <a:tc>
                      <a:txBody>
                        <a:bodyPr/>
                        <a:lstStyle/>
                        <a:p>
                          <a:pPr algn="ctr"/>
                          <a:r>
                            <a:rPr lang="en-US" dirty="0"/>
                            <a:t>Customer</a:t>
                          </a:r>
                          <a:r>
                            <a:rPr lang="en-US" baseline="0" dirty="0"/>
                            <a:t> Lifetime Value (CLV)</a:t>
                          </a:r>
                          <a:endParaRPr lang="en-US" dirty="0"/>
                        </a:p>
                      </a:txBody>
                      <a:tcPr anchor="ctr"/>
                    </a:tc>
                    <a:tc>
                      <a:txBody>
                        <a:bodyPr/>
                        <a:lstStyle/>
                        <a:p>
                          <a:pPr algn="ctr"/>
                          <a:r>
                            <a:rPr lang="en-US" dirty="0"/>
                            <a:t>Customer Equity (CE)</a:t>
                          </a:r>
                        </a:p>
                      </a:txBody>
                      <a:tcPr anchor="ctr"/>
                    </a:tc>
                    <a:extLst>
                      <a:ext uri="{0D108BD9-81ED-4DB2-BD59-A6C34878D82A}">
                        <a16:rowId xmlns:a16="http://schemas.microsoft.com/office/drawing/2014/main" val="10000"/>
                      </a:ext>
                    </a:extLst>
                  </a:tr>
                  <a:tr h="1645920">
                    <a:tc>
                      <a:txBody>
                        <a:bodyPr/>
                        <a:lstStyle/>
                        <a:p>
                          <a:r>
                            <a:rPr lang="en-US" dirty="0"/>
                            <a:t>Definition</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Incremental revenue as a ratio of incremental marketing spending. ($/$)</a:t>
                          </a:r>
                        </a:p>
                        <a:p>
                          <a:endParaRPr lang="en-US"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Percentage change in revenue as a ratio of percentage increase in marketing spending. (%/%)</a:t>
                          </a:r>
                        </a:p>
                        <a:p>
                          <a:endParaRPr lang="en-US"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The difference between the present value of all the future revenue and expenses related to a current marketing decision.</a:t>
                          </a:r>
                        </a:p>
                        <a:p>
                          <a:endParaRPr lang="en-US"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Present value of the difference between the revenue from and the cost of a customer through the entire future relationship with the firm.</a:t>
                          </a:r>
                        </a:p>
                        <a:p>
                          <a:endParaRPr lang="en-US"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rPr>
                            <a:t>Total combined lifetime values of all of a company's customers. </a:t>
                          </a:r>
                        </a:p>
                        <a:p>
                          <a:endParaRPr lang="en-US" sz="1200" dirty="0"/>
                        </a:p>
                      </a:txBody>
                      <a:tcPr/>
                    </a:tc>
                    <a:extLst>
                      <a:ext uri="{0D108BD9-81ED-4DB2-BD59-A6C34878D82A}">
                        <a16:rowId xmlns:a16="http://schemas.microsoft.com/office/drawing/2014/main" val="10001"/>
                      </a:ext>
                    </a:extLst>
                  </a:tr>
                  <a:tr h="465273">
                    <a:tc>
                      <a:txBody>
                        <a:bodyPr/>
                        <a:lstStyle/>
                        <a:p>
                          <a:r>
                            <a:rPr lang="en-US" dirty="0"/>
                            <a:t>Type</a:t>
                          </a:r>
                        </a:p>
                      </a:txBody>
                      <a:tcPr/>
                    </a:tc>
                    <a:tc>
                      <a:txBody>
                        <a:bodyPr/>
                        <a:lstStyle/>
                        <a:p>
                          <a:r>
                            <a:rPr lang="en-US" sz="1200" dirty="0"/>
                            <a:t>Current or forward looking</a:t>
                          </a:r>
                        </a:p>
                      </a:txBody>
                      <a:tcPr/>
                    </a:tc>
                    <a:tc>
                      <a:txBody>
                        <a:bodyPr/>
                        <a:lstStyle/>
                        <a:p>
                          <a:r>
                            <a:rPr lang="en-US" sz="1200" dirty="0"/>
                            <a:t>Current or forward looking</a:t>
                          </a:r>
                        </a:p>
                      </a:txBody>
                      <a:tcPr/>
                    </a:tc>
                    <a:tc>
                      <a:txBody>
                        <a:bodyPr/>
                        <a:lstStyle/>
                        <a:p>
                          <a:r>
                            <a:rPr lang="en-US" sz="1200" dirty="0"/>
                            <a:t>Discounted</a:t>
                          </a:r>
                          <a:r>
                            <a:rPr lang="en-US" sz="1200" baseline="0" dirty="0"/>
                            <a:t> Cash Flow</a:t>
                          </a:r>
                          <a:endParaRPr lang="en-US" sz="1200" dirty="0"/>
                        </a:p>
                      </a:txBody>
                      <a:tcPr/>
                    </a:tc>
                    <a:tc>
                      <a:txBody>
                        <a:bodyPr/>
                        <a:lstStyle/>
                        <a:p>
                          <a:r>
                            <a:rPr lang="en-US" sz="1200" dirty="0"/>
                            <a:t>Discounted Cash Flow</a:t>
                          </a:r>
                        </a:p>
                      </a:txBody>
                      <a:tcPr/>
                    </a:tc>
                    <a:tc>
                      <a:txBody>
                        <a:bodyPr/>
                        <a:lstStyle/>
                        <a:p>
                          <a:r>
                            <a:rPr lang="en-US" sz="1200" dirty="0"/>
                            <a:t>Discounted Cash Flow</a:t>
                          </a:r>
                        </a:p>
                      </a:txBody>
                      <a:tcPr/>
                    </a:tc>
                    <a:extLst>
                      <a:ext uri="{0D108BD9-81ED-4DB2-BD59-A6C34878D82A}">
                        <a16:rowId xmlns:a16="http://schemas.microsoft.com/office/drawing/2014/main" val="10002"/>
                      </a:ext>
                    </a:extLst>
                  </a:tr>
                  <a:tr h="616486">
                    <a:tc>
                      <a:txBody>
                        <a:bodyPr/>
                        <a:lstStyle/>
                        <a:p>
                          <a:r>
                            <a:rPr lang="en-US" dirty="0"/>
                            <a:t>Formula</a:t>
                          </a:r>
                        </a:p>
                      </a:txBody>
                      <a:tcPr/>
                    </a:tc>
                    <a:tc>
                      <a:txBody>
                        <a:bodyPr/>
                        <a:lstStyle/>
                        <a:p>
                          <a:pPr/>
                          <a14:m>
                            <m:oMathPara xmlns:m="http://schemas.openxmlformats.org/officeDocument/2006/math">
                              <m:oMathParaPr>
                                <m:jc m:val="centerGroup"/>
                              </m:oMathParaPr>
                              <m:oMath xmlns:m="http://schemas.openxmlformats.org/officeDocument/2006/math">
                                <m:f>
                                  <m:fPr>
                                    <m:ctrlPr>
                                      <a:rPr lang="en-US" sz="1200" i="1" smtClean="0">
                                        <a:latin typeface="Cambria Math" panose="02040503050406030204" pitchFamily="18" charset="0"/>
                                      </a:rPr>
                                    </m:ctrlPr>
                                  </m:fPr>
                                  <m:num>
                                    <m:sSub>
                                      <m:sSubPr>
                                        <m:ctrlPr>
                                          <a:rPr lang="en-US" sz="1200" i="1" smtClean="0">
                                            <a:latin typeface="Cambria Math" panose="02040503050406030204" pitchFamily="18" charset="0"/>
                                          </a:rPr>
                                        </m:ctrlPr>
                                      </m:sSubPr>
                                      <m:e>
                                        <m:r>
                                          <a:rPr lang="en-US" sz="1200" b="0" i="1" smtClean="0">
                                            <a:latin typeface="Cambria Math"/>
                                          </a:rPr>
                                          <m:t>𝑆</m:t>
                                        </m:r>
                                      </m:e>
                                      <m:sub>
                                        <m:r>
                                          <a:rPr lang="en-US" sz="1200" b="0" i="1" smtClean="0">
                                            <a:latin typeface="Cambria Math"/>
                                          </a:rPr>
                                          <m:t>𝑡</m:t>
                                        </m:r>
                                      </m:sub>
                                    </m:sSub>
                                    <m:r>
                                      <a:rPr lang="en-US" sz="1200" b="0" i="1" smtClean="0">
                                        <a:latin typeface="Cambria Math"/>
                                      </a:rPr>
                                      <m:t>−</m:t>
                                    </m:r>
                                    <m:sSub>
                                      <m:sSubPr>
                                        <m:ctrlPr>
                                          <a:rPr lang="en-US" sz="1200" b="0" i="1" smtClean="0">
                                            <a:latin typeface="Cambria Math" panose="02040503050406030204" pitchFamily="18" charset="0"/>
                                          </a:rPr>
                                        </m:ctrlPr>
                                      </m:sSubPr>
                                      <m:e>
                                        <m:r>
                                          <a:rPr lang="en-US" sz="1200" b="0" i="1" smtClean="0">
                                            <a:latin typeface="Cambria Math"/>
                                          </a:rPr>
                                          <m:t>𝐴</m:t>
                                        </m:r>
                                      </m:e>
                                      <m:sub>
                                        <m:r>
                                          <a:rPr lang="en-US" sz="1200" b="0" i="1" smtClean="0">
                                            <a:latin typeface="Cambria Math"/>
                                          </a:rPr>
                                          <m:t>𝑡</m:t>
                                        </m:r>
                                      </m:sub>
                                    </m:sSub>
                                  </m:num>
                                  <m:den>
                                    <m:sSub>
                                      <m:sSubPr>
                                        <m:ctrlPr>
                                          <a:rPr lang="en-US" sz="1200" b="0" i="1" smtClean="0">
                                            <a:latin typeface="Cambria Math" panose="02040503050406030204" pitchFamily="18" charset="0"/>
                                          </a:rPr>
                                        </m:ctrlPr>
                                      </m:sSubPr>
                                      <m:e>
                                        <m:r>
                                          <a:rPr lang="en-US" sz="1200" b="0" i="1" smtClean="0">
                                            <a:latin typeface="Cambria Math"/>
                                          </a:rPr>
                                          <m:t>𝐴</m:t>
                                        </m:r>
                                      </m:e>
                                      <m:sub>
                                        <m:r>
                                          <a:rPr lang="en-US" sz="1200" b="0" i="1" smtClean="0">
                                            <a:latin typeface="Cambria Math"/>
                                          </a:rPr>
                                          <m:t>𝑡</m:t>
                                        </m:r>
                                      </m:sub>
                                    </m:sSub>
                                  </m:den>
                                </m:f>
                              </m:oMath>
                            </m:oMathPara>
                          </a14:m>
                          <a:endParaRPr lang="en-US" sz="800" dirty="0"/>
                        </a:p>
                      </a:txBody>
                      <a:tcPr/>
                    </a:tc>
                    <a:tc>
                      <a:txBody>
                        <a:bodyPr/>
                        <a:lstStyle/>
                        <a:p>
                          <a:pPr/>
                          <a14:m>
                            <m:oMathPara xmlns:m="http://schemas.openxmlformats.org/officeDocument/2006/math">
                              <m:oMathParaPr>
                                <m:jc m:val="centerGroup"/>
                              </m:oMathParaPr>
                              <m:oMath xmlns:m="http://schemas.openxmlformats.org/officeDocument/2006/math">
                                <m:f>
                                  <m:fPr>
                                    <m:ctrlPr>
                                      <a:rPr lang="en-US" sz="1200" i="1" smtClean="0">
                                        <a:latin typeface="Cambria Math" panose="02040503050406030204" pitchFamily="18" charset="0"/>
                                      </a:rPr>
                                    </m:ctrlPr>
                                  </m:fPr>
                                  <m:num>
                                    <m:r>
                                      <m:rPr>
                                        <m:sty m:val="p"/>
                                      </m:rPr>
                                      <a:rPr lang="el-GR" sz="1200" i="0" smtClean="0">
                                        <a:latin typeface="Cambria Math"/>
                                      </a:rPr>
                                      <m:t>Δ</m:t>
                                    </m:r>
                                    <m:sSub>
                                      <m:sSubPr>
                                        <m:ctrlPr>
                                          <a:rPr lang="el-GR" sz="1200" i="1" smtClean="0">
                                            <a:latin typeface="Cambria Math" panose="02040503050406030204" pitchFamily="18" charset="0"/>
                                          </a:rPr>
                                        </m:ctrlPr>
                                      </m:sSubPr>
                                      <m:e>
                                        <m:r>
                                          <a:rPr lang="en-US" sz="1200" b="0" i="1" smtClean="0">
                                            <a:latin typeface="Cambria Math"/>
                                          </a:rPr>
                                          <m:t>𝑆</m:t>
                                        </m:r>
                                      </m:e>
                                      <m:sub>
                                        <m:r>
                                          <a:rPr lang="en-US" sz="1200" b="0" i="1" smtClean="0">
                                            <a:latin typeface="Cambria Math"/>
                                          </a:rPr>
                                          <m:t>𝑡</m:t>
                                        </m:r>
                                      </m:sub>
                                    </m:sSub>
                                    <m:r>
                                      <a:rPr lang="en-US" sz="1200" b="0" i="1" smtClean="0">
                                        <a:latin typeface="Cambria Math"/>
                                      </a:rPr>
                                      <m:t>/</m:t>
                                    </m:r>
                                    <m:sSub>
                                      <m:sSubPr>
                                        <m:ctrlPr>
                                          <a:rPr lang="el-GR" sz="1200" i="1" smtClean="0">
                                            <a:latin typeface="Cambria Math" panose="02040503050406030204" pitchFamily="18" charset="0"/>
                                          </a:rPr>
                                        </m:ctrlPr>
                                      </m:sSubPr>
                                      <m:e>
                                        <m:r>
                                          <a:rPr lang="en-US" sz="1200" b="0" i="1" smtClean="0">
                                            <a:latin typeface="Cambria Math"/>
                                          </a:rPr>
                                          <m:t>𝑆</m:t>
                                        </m:r>
                                      </m:e>
                                      <m:sub>
                                        <m:r>
                                          <a:rPr lang="en-US" sz="1200" b="0" i="1" smtClean="0">
                                            <a:latin typeface="Cambria Math"/>
                                          </a:rPr>
                                          <m:t>𝑡</m:t>
                                        </m:r>
                                      </m:sub>
                                    </m:sSub>
                                  </m:num>
                                  <m:den>
                                    <m:r>
                                      <m:rPr>
                                        <m:sty m:val="p"/>
                                      </m:rPr>
                                      <a:rPr lang="el-GR" sz="1200" i="0" smtClean="0">
                                        <a:latin typeface="Cambria Math"/>
                                      </a:rPr>
                                      <m:t>Δ</m:t>
                                    </m:r>
                                    <m:sSub>
                                      <m:sSubPr>
                                        <m:ctrlPr>
                                          <a:rPr lang="el-GR" sz="1200" i="1" smtClean="0">
                                            <a:latin typeface="Cambria Math" panose="02040503050406030204" pitchFamily="18" charset="0"/>
                                          </a:rPr>
                                        </m:ctrlPr>
                                      </m:sSubPr>
                                      <m:e>
                                        <m:r>
                                          <a:rPr lang="en-US" sz="1200" b="0" i="1" smtClean="0">
                                            <a:latin typeface="Cambria Math"/>
                                          </a:rPr>
                                          <m:t>𝐴</m:t>
                                        </m:r>
                                      </m:e>
                                      <m:sub>
                                        <m:r>
                                          <a:rPr lang="en-US" sz="1200" b="0" i="1" smtClean="0">
                                            <a:latin typeface="Cambria Math"/>
                                          </a:rPr>
                                          <m:t>𝑡</m:t>
                                        </m:r>
                                      </m:sub>
                                    </m:sSub>
                                    <m:r>
                                      <a:rPr lang="en-US" sz="1200" b="0" i="1" smtClean="0">
                                        <a:latin typeface="Cambria Math"/>
                                      </a:rPr>
                                      <m:t>/</m:t>
                                    </m:r>
                                    <m:sSub>
                                      <m:sSubPr>
                                        <m:ctrlPr>
                                          <a:rPr lang="el-GR" sz="1200" i="1" smtClean="0">
                                            <a:latin typeface="Cambria Math" panose="02040503050406030204" pitchFamily="18" charset="0"/>
                                          </a:rPr>
                                        </m:ctrlPr>
                                      </m:sSubPr>
                                      <m:e>
                                        <m:r>
                                          <a:rPr lang="en-US" sz="1200" b="0" i="1" smtClean="0">
                                            <a:latin typeface="Cambria Math"/>
                                          </a:rPr>
                                          <m:t>𝐴</m:t>
                                        </m:r>
                                      </m:e>
                                      <m:sub>
                                        <m:r>
                                          <a:rPr lang="en-US" sz="1200" b="0" i="1" smtClean="0">
                                            <a:latin typeface="Cambria Math"/>
                                          </a:rPr>
                                          <m:t>𝑡</m:t>
                                        </m:r>
                                      </m:sub>
                                    </m:sSub>
                                  </m:den>
                                </m:f>
                              </m:oMath>
                            </m:oMathPara>
                          </a14:m>
                          <a:endParaRPr lang="en-US" sz="800" dirty="0"/>
                        </a:p>
                      </a:txBody>
                      <a:tcPr/>
                    </a:tc>
                    <a:tc>
                      <a:txBody>
                        <a:bodyPr/>
                        <a:lstStyle/>
                        <a:p>
                          <a:pPr/>
                          <a14:m>
                            <m:oMathPara xmlns:m="http://schemas.openxmlformats.org/officeDocument/2006/math">
                              <m:oMathParaPr>
                                <m:jc m:val="centerGroup"/>
                              </m:oMathParaPr>
                              <m:oMath xmlns:m="http://schemas.openxmlformats.org/officeDocument/2006/math">
                                <m:nary>
                                  <m:naryPr>
                                    <m:chr m:val="∑"/>
                                    <m:ctrlPr>
                                      <a:rPr lang="en-US" sz="1200" i="1" smtClean="0">
                                        <a:latin typeface="Cambria Math" panose="02040503050406030204" pitchFamily="18" charset="0"/>
                                      </a:rPr>
                                    </m:ctrlPr>
                                  </m:naryPr>
                                  <m:sub>
                                    <m:r>
                                      <m:rPr>
                                        <m:brk m:alnAt="23"/>
                                      </m:rPr>
                                      <a:rPr lang="en-US" sz="1200" b="0" i="1" smtClean="0">
                                        <a:latin typeface="Cambria Math"/>
                                      </a:rPr>
                                      <m:t>𝑡</m:t>
                                    </m:r>
                                    <m:r>
                                      <a:rPr lang="en-US" sz="1200" b="0" i="1" smtClean="0">
                                        <a:latin typeface="Cambria Math"/>
                                      </a:rPr>
                                      <m:t>=1</m:t>
                                    </m:r>
                                  </m:sub>
                                  <m:sup>
                                    <m:r>
                                      <a:rPr lang="en-US" sz="1200" b="0" i="1" smtClean="0">
                                        <a:latin typeface="Cambria Math"/>
                                      </a:rPr>
                                      <m:t>𝑇</m:t>
                                    </m:r>
                                  </m:sup>
                                  <m:e>
                                    <m:f>
                                      <m:fPr>
                                        <m:ctrlPr>
                                          <a:rPr lang="en-US" sz="1200" i="1" smtClean="0">
                                            <a:latin typeface="Cambria Math" panose="02040503050406030204" pitchFamily="18" charset="0"/>
                                          </a:rPr>
                                        </m:ctrlPr>
                                      </m:fPr>
                                      <m:num>
                                        <m:sSub>
                                          <m:sSubPr>
                                            <m:ctrlPr>
                                              <a:rPr lang="en-US" sz="1200" i="1" smtClean="0">
                                                <a:latin typeface="Cambria Math" panose="02040503050406030204" pitchFamily="18" charset="0"/>
                                              </a:rPr>
                                            </m:ctrlPr>
                                          </m:sSubPr>
                                          <m:e>
                                            <m:r>
                                              <a:rPr lang="en-US" sz="1200" b="0" i="1" smtClean="0">
                                                <a:latin typeface="Cambria Math"/>
                                              </a:rPr>
                                              <m:t>𝑆</m:t>
                                            </m:r>
                                          </m:e>
                                          <m:sub>
                                            <m:r>
                                              <a:rPr lang="en-US" sz="1200" b="0" i="1" smtClean="0">
                                                <a:latin typeface="Cambria Math"/>
                                              </a:rPr>
                                              <m:t>𝑡</m:t>
                                            </m:r>
                                          </m:sub>
                                        </m:sSub>
                                        <m:r>
                                          <a:rPr lang="en-US" sz="1200" b="0" i="1" smtClean="0">
                                            <a:latin typeface="Cambria Math"/>
                                          </a:rPr>
                                          <m:t>−</m:t>
                                        </m:r>
                                        <m:sSub>
                                          <m:sSubPr>
                                            <m:ctrlPr>
                                              <a:rPr lang="en-US" sz="1200" b="0" i="1" smtClean="0">
                                                <a:latin typeface="Cambria Math" panose="02040503050406030204" pitchFamily="18" charset="0"/>
                                              </a:rPr>
                                            </m:ctrlPr>
                                          </m:sSubPr>
                                          <m:e>
                                            <m:r>
                                              <a:rPr lang="en-US" sz="1200" b="0" i="1" smtClean="0">
                                                <a:latin typeface="Cambria Math"/>
                                              </a:rPr>
                                              <m:t>𝐴</m:t>
                                            </m:r>
                                          </m:e>
                                          <m:sub>
                                            <m:r>
                                              <a:rPr lang="en-US" sz="1200" b="0" i="1" smtClean="0">
                                                <a:latin typeface="Cambria Math"/>
                                              </a:rPr>
                                              <m:t>𝑡</m:t>
                                            </m:r>
                                          </m:sub>
                                        </m:sSub>
                                      </m:num>
                                      <m:den>
                                        <m:sSup>
                                          <m:sSupPr>
                                            <m:ctrlPr>
                                              <a:rPr lang="en-US" sz="1200" i="1" smtClean="0">
                                                <a:latin typeface="Cambria Math" panose="02040503050406030204" pitchFamily="18" charset="0"/>
                                              </a:rPr>
                                            </m:ctrlPr>
                                          </m:sSupPr>
                                          <m:e>
                                            <m:r>
                                              <a:rPr lang="en-US" sz="1200" b="0" i="1" smtClean="0">
                                                <a:latin typeface="Cambria Math"/>
                                              </a:rPr>
                                              <m:t>(1+</m:t>
                                            </m:r>
                                            <m:r>
                                              <a:rPr lang="en-US" sz="1200" b="0" i="1" smtClean="0">
                                                <a:latin typeface="Cambria Math"/>
                                              </a:rPr>
                                              <m:t>𝑟</m:t>
                                            </m:r>
                                            <m:r>
                                              <a:rPr lang="en-US" sz="1200" b="0" i="1" smtClean="0">
                                                <a:latin typeface="Cambria Math"/>
                                              </a:rPr>
                                              <m:t>)</m:t>
                                            </m:r>
                                          </m:e>
                                          <m:sup>
                                            <m:r>
                                              <a:rPr lang="en-US" sz="1200" b="0" i="1" smtClean="0">
                                                <a:latin typeface="Cambria Math"/>
                                              </a:rPr>
                                              <m:t>𝑡</m:t>
                                            </m:r>
                                          </m:sup>
                                        </m:sSup>
                                      </m:den>
                                    </m:f>
                                    <m:r>
                                      <a:rPr lang="en-US" sz="1200" b="0" i="1" smtClean="0">
                                        <a:latin typeface="Cambria Math"/>
                                      </a:rPr>
                                      <m:t>−</m:t>
                                    </m:r>
                                    <m:sSub>
                                      <m:sSubPr>
                                        <m:ctrlPr>
                                          <a:rPr lang="en-US" sz="1200" b="0" i="1" smtClean="0">
                                            <a:latin typeface="Cambria Math" panose="02040503050406030204" pitchFamily="18" charset="0"/>
                                          </a:rPr>
                                        </m:ctrlPr>
                                      </m:sSubPr>
                                      <m:e>
                                        <m:r>
                                          <a:rPr lang="en-US" sz="1200" b="0" i="1" smtClean="0">
                                            <a:latin typeface="Cambria Math"/>
                                          </a:rPr>
                                          <m:t>𝐴</m:t>
                                        </m:r>
                                      </m:e>
                                      <m:sub>
                                        <m:r>
                                          <a:rPr lang="en-US" sz="1200" b="0" i="1" smtClean="0">
                                            <a:latin typeface="Cambria Math"/>
                                          </a:rPr>
                                          <m:t>0</m:t>
                                        </m:r>
                                      </m:sub>
                                    </m:sSub>
                                  </m:e>
                                </m:nary>
                              </m:oMath>
                            </m:oMathPara>
                          </a14:m>
                          <a:endParaRPr lang="en-US" sz="1200" dirty="0"/>
                        </a:p>
                      </a:txBody>
                      <a:tcPr/>
                    </a:tc>
                    <a:tc>
                      <a:txBody>
                        <a:bodyPr/>
                        <a:lstStyle/>
                        <a:p>
                          <a:pPr/>
                          <a14:m>
                            <m:oMathPara xmlns:m="http://schemas.openxmlformats.org/officeDocument/2006/math">
                              <m:oMathParaPr>
                                <m:jc m:val="centerGroup"/>
                              </m:oMathParaPr>
                              <m:oMath xmlns:m="http://schemas.openxmlformats.org/officeDocument/2006/math">
                                <m:nary>
                                  <m:naryPr>
                                    <m:chr m:val="∑"/>
                                    <m:ctrlPr>
                                      <a:rPr lang="en-US" sz="1200" i="1" smtClean="0">
                                        <a:latin typeface="Cambria Math" panose="02040503050406030204" pitchFamily="18" charset="0"/>
                                      </a:rPr>
                                    </m:ctrlPr>
                                  </m:naryPr>
                                  <m:sub>
                                    <m:r>
                                      <m:rPr>
                                        <m:brk m:alnAt="23"/>
                                      </m:rPr>
                                      <a:rPr lang="en-US" sz="1200" b="0" i="1" smtClean="0">
                                        <a:latin typeface="Cambria Math"/>
                                      </a:rPr>
                                      <m:t>𝑡</m:t>
                                    </m:r>
                                    <m:r>
                                      <a:rPr lang="en-US" sz="1200" b="0" i="1" smtClean="0">
                                        <a:latin typeface="Cambria Math"/>
                                      </a:rPr>
                                      <m:t>=1</m:t>
                                    </m:r>
                                  </m:sub>
                                  <m:sup>
                                    <m:r>
                                      <a:rPr lang="en-US" sz="1200" b="0" i="1" smtClean="0">
                                        <a:latin typeface="Cambria Math"/>
                                      </a:rPr>
                                      <m:t>𝑇</m:t>
                                    </m:r>
                                  </m:sup>
                                  <m:e>
                                    <m:f>
                                      <m:fPr>
                                        <m:ctrlPr>
                                          <a:rPr lang="en-US" sz="1200" i="1" smtClean="0">
                                            <a:latin typeface="Cambria Math" panose="02040503050406030204" pitchFamily="18" charset="0"/>
                                          </a:rPr>
                                        </m:ctrlPr>
                                      </m:fPr>
                                      <m:num>
                                        <m:sSub>
                                          <m:sSubPr>
                                            <m:ctrlPr>
                                              <a:rPr lang="en-US" sz="1200" i="1" smtClean="0">
                                                <a:latin typeface="Cambria Math" panose="02040503050406030204" pitchFamily="18" charset="0"/>
                                              </a:rPr>
                                            </m:ctrlPr>
                                          </m:sSubPr>
                                          <m:e>
                                            <m:r>
                                              <a:rPr lang="en-US" sz="1200" b="0" i="1" smtClean="0">
                                                <a:latin typeface="Cambria Math"/>
                                              </a:rPr>
                                              <m:t>𝑝</m:t>
                                            </m:r>
                                          </m:e>
                                          <m:sub>
                                            <m:r>
                                              <a:rPr lang="en-US" sz="1200" b="0" i="1" smtClean="0">
                                                <a:latin typeface="Cambria Math"/>
                                              </a:rPr>
                                              <m:t>𝑡</m:t>
                                            </m:r>
                                          </m:sub>
                                        </m:sSub>
                                        <m:sSub>
                                          <m:sSubPr>
                                            <m:ctrlPr>
                                              <a:rPr lang="en-US" sz="1200" i="1" smtClean="0">
                                                <a:latin typeface="Cambria Math" panose="02040503050406030204" pitchFamily="18" charset="0"/>
                                              </a:rPr>
                                            </m:ctrlPr>
                                          </m:sSubPr>
                                          <m:e>
                                            <m:r>
                                              <a:rPr lang="en-US" sz="1200" b="0" i="1" smtClean="0">
                                                <a:latin typeface="Cambria Math"/>
                                              </a:rPr>
                                              <m:t>(</m:t>
                                            </m:r>
                                            <m:r>
                                              <a:rPr lang="en-US" sz="1200" b="0" i="1" smtClean="0">
                                                <a:latin typeface="Cambria Math"/>
                                              </a:rPr>
                                              <m:t>𝑅</m:t>
                                            </m:r>
                                          </m:e>
                                          <m:sub>
                                            <m:r>
                                              <a:rPr lang="en-US" sz="1200" b="0" i="1" smtClean="0">
                                                <a:latin typeface="Cambria Math"/>
                                              </a:rPr>
                                              <m:t>𝑡</m:t>
                                            </m:r>
                                          </m:sub>
                                        </m:sSub>
                                        <m:r>
                                          <a:rPr lang="en-US" sz="1200" b="0" i="1" smtClean="0">
                                            <a:latin typeface="Cambria Math"/>
                                          </a:rPr>
                                          <m:t>−</m:t>
                                        </m:r>
                                        <m:sSub>
                                          <m:sSubPr>
                                            <m:ctrlPr>
                                              <a:rPr lang="en-US" sz="1200" b="0" i="1" smtClean="0">
                                                <a:latin typeface="Cambria Math" panose="02040503050406030204" pitchFamily="18" charset="0"/>
                                              </a:rPr>
                                            </m:ctrlPr>
                                          </m:sSubPr>
                                          <m:e>
                                            <m:r>
                                              <a:rPr lang="en-US" sz="1200" b="0" i="1" smtClean="0">
                                                <a:latin typeface="Cambria Math"/>
                                              </a:rPr>
                                              <m:t>𝐶</m:t>
                                            </m:r>
                                          </m:e>
                                          <m:sub>
                                            <m:r>
                                              <a:rPr lang="en-US" sz="1200" b="0" i="1" smtClean="0">
                                                <a:latin typeface="Cambria Math"/>
                                              </a:rPr>
                                              <m:t>𝑡</m:t>
                                            </m:r>
                                          </m:sub>
                                        </m:sSub>
                                        <m:r>
                                          <a:rPr lang="en-US" sz="1200" b="0" i="1" smtClean="0">
                                            <a:latin typeface="Cambria Math"/>
                                          </a:rPr>
                                          <m:t>)</m:t>
                                        </m:r>
                                      </m:num>
                                      <m:den>
                                        <m:sSup>
                                          <m:sSupPr>
                                            <m:ctrlPr>
                                              <a:rPr lang="en-US" sz="1200" i="1" smtClean="0">
                                                <a:latin typeface="Cambria Math" panose="02040503050406030204" pitchFamily="18" charset="0"/>
                                              </a:rPr>
                                            </m:ctrlPr>
                                          </m:sSupPr>
                                          <m:e>
                                            <m:r>
                                              <a:rPr lang="en-US" sz="1200" b="0" i="1" smtClean="0">
                                                <a:latin typeface="Cambria Math"/>
                                              </a:rPr>
                                              <m:t>(1+</m:t>
                                            </m:r>
                                            <m:r>
                                              <a:rPr lang="en-US" sz="1200" b="0" i="1" smtClean="0">
                                                <a:latin typeface="Cambria Math"/>
                                              </a:rPr>
                                              <m:t>𝑟</m:t>
                                            </m:r>
                                            <m:r>
                                              <a:rPr lang="en-US" sz="1200" b="0" i="1" smtClean="0">
                                                <a:latin typeface="Cambria Math"/>
                                              </a:rPr>
                                              <m:t>)</m:t>
                                            </m:r>
                                          </m:e>
                                          <m:sup>
                                            <m:r>
                                              <a:rPr lang="en-US" sz="1200" b="0" i="1" smtClean="0">
                                                <a:latin typeface="Cambria Math"/>
                                              </a:rPr>
                                              <m:t>𝑡</m:t>
                                            </m:r>
                                          </m:sup>
                                        </m:sSup>
                                      </m:den>
                                    </m:f>
                                  </m:e>
                                </m:nary>
                              </m:oMath>
                            </m:oMathPara>
                          </a14:m>
                          <a:endParaRPr lang="en-US" sz="1200" dirty="0"/>
                        </a:p>
                      </a:txBody>
                      <a:tcPr/>
                    </a:tc>
                    <a:tc>
                      <a:txBody>
                        <a:bodyPr/>
                        <a:lstStyle/>
                        <a:p>
                          <a:pPr/>
                          <a14:m>
                            <m:oMathPara xmlns:m="http://schemas.openxmlformats.org/officeDocument/2006/math">
                              <m:oMathParaPr>
                                <m:jc m:val="centerGroup"/>
                              </m:oMathParaPr>
                              <m:oMath xmlns:m="http://schemas.openxmlformats.org/officeDocument/2006/math">
                                <m:nary>
                                  <m:naryPr>
                                    <m:chr m:val="∑"/>
                                    <m:ctrlPr>
                                      <a:rPr lang="en-US" sz="1200" i="1" smtClean="0">
                                        <a:latin typeface="Cambria Math" panose="02040503050406030204" pitchFamily="18" charset="0"/>
                                      </a:rPr>
                                    </m:ctrlPr>
                                  </m:naryPr>
                                  <m:sub>
                                    <m:r>
                                      <m:rPr>
                                        <m:brk m:alnAt="23"/>
                                      </m:rPr>
                                      <a:rPr lang="en-US" sz="1200" b="0" i="1" smtClean="0">
                                        <a:latin typeface="Cambria Math"/>
                                      </a:rPr>
                                      <m:t>𝑛</m:t>
                                    </m:r>
                                    <m:r>
                                      <a:rPr lang="en-US" sz="1200" b="0" i="1" smtClean="0">
                                        <a:latin typeface="Cambria Math"/>
                                      </a:rPr>
                                      <m:t>=1</m:t>
                                    </m:r>
                                  </m:sub>
                                  <m:sup>
                                    <m:r>
                                      <a:rPr lang="en-US" sz="1200" b="0" i="1" smtClean="0">
                                        <a:latin typeface="Cambria Math"/>
                                      </a:rPr>
                                      <m:t>𝑁</m:t>
                                    </m:r>
                                  </m:sup>
                                  <m:e>
                                    <m:nary>
                                      <m:naryPr>
                                        <m:chr m:val="∑"/>
                                        <m:ctrlPr>
                                          <a:rPr lang="en-US" sz="1200" i="1" smtClean="0">
                                            <a:latin typeface="Cambria Math" panose="02040503050406030204" pitchFamily="18" charset="0"/>
                                          </a:rPr>
                                        </m:ctrlPr>
                                      </m:naryPr>
                                      <m:sub>
                                        <m:r>
                                          <m:rPr>
                                            <m:brk m:alnAt="23"/>
                                          </m:rPr>
                                          <a:rPr lang="en-US" sz="1200" b="0" i="1" smtClean="0">
                                            <a:latin typeface="Cambria Math"/>
                                          </a:rPr>
                                          <m:t>𝑡</m:t>
                                        </m:r>
                                        <m:r>
                                          <a:rPr lang="en-US" sz="1200" b="0" i="1" smtClean="0">
                                            <a:latin typeface="Cambria Math"/>
                                          </a:rPr>
                                          <m:t>=1</m:t>
                                        </m:r>
                                      </m:sub>
                                      <m:sup>
                                        <m:r>
                                          <a:rPr lang="en-US" sz="1200" b="0" i="1" smtClean="0">
                                            <a:latin typeface="Cambria Math"/>
                                          </a:rPr>
                                          <m:t>𝑇</m:t>
                                        </m:r>
                                      </m:sup>
                                      <m:e>
                                        <m:f>
                                          <m:fPr>
                                            <m:ctrlPr>
                                              <a:rPr lang="en-US" sz="1200" i="1" smtClean="0">
                                                <a:latin typeface="Cambria Math" panose="02040503050406030204" pitchFamily="18" charset="0"/>
                                              </a:rPr>
                                            </m:ctrlPr>
                                          </m:fPr>
                                          <m:num>
                                            <m:sSub>
                                              <m:sSubPr>
                                                <m:ctrlPr>
                                                  <a:rPr lang="en-US" sz="1200" i="1" smtClean="0">
                                                    <a:latin typeface="Cambria Math" panose="02040503050406030204" pitchFamily="18" charset="0"/>
                                                  </a:rPr>
                                                </m:ctrlPr>
                                              </m:sSubPr>
                                              <m:e>
                                                <m:r>
                                                  <a:rPr lang="en-US" sz="1200" b="0" i="1" smtClean="0">
                                                    <a:latin typeface="Cambria Math"/>
                                                  </a:rPr>
                                                  <m:t>𝑝</m:t>
                                                </m:r>
                                              </m:e>
                                              <m:sub>
                                                <m:r>
                                                  <a:rPr lang="en-US" sz="1200" b="0" i="1" smtClean="0">
                                                    <a:latin typeface="Cambria Math"/>
                                                  </a:rPr>
                                                  <m:t>𝑡</m:t>
                                                </m:r>
                                              </m:sub>
                                            </m:sSub>
                                            <m:sSub>
                                              <m:sSubPr>
                                                <m:ctrlPr>
                                                  <a:rPr lang="en-US" sz="1200" i="1" smtClean="0">
                                                    <a:latin typeface="Cambria Math" panose="02040503050406030204" pitchFamily="18" charset="0"/>
                                                  </a:rPr>
                                                </m:ctrlPr>
                                              </m:sSubPr>
                                              <m:e>
                                                <m:r>
                                                  <a:rPr lang="en-US" sz="1200" b="0" i="1" smtClean="0">
                                                    <a:latin typeface="Cambria Math"/>
                                                  </a:rPr>
                                                  <m:t>(</m:t>
                                                </m:r>
                                                <m:r>
                                                  <a:rPr lang="en-US" sz="1200" b="0" i="1" smtClean="0">
                                                    <a:latin typeface="Cambria Math"/>
                                                  </a:rPr>
                                                  <m:t>𝑅</m:t>
                                                </m:r>
                                              </m:e>
                                              <m:sub>
                                                <m:r>
                                                  <a:rPr lang="en-US" sz="1200" b="0" i="1" smtClean="0">
                                                    <a:latin typeface="Cambria Math"/>
                                                  </a:rPr>
                                                  <m:t>𝑛𝑡</m:t>
                                                </m:r>
                                              </m:sub>
                                            </m:sSub>
                                            <m:r>
                                              <a:rPr lang="en-US" sz="1200" b="0" i="1" smtClean="0">
                                                <a:latin typeface="Cambria Math"/>
                                              </a:rPr>
                                              <m:t>−</m:t>
                                            </m:r>
                                            <m:sSub>
                                              <m:sSubPr>
                                                <m:ctrlPr>
                                                  <a:rPr lang="en-US" sz="1200" b="0" i="1" smtClean="0">
                                                    <a:latin typeface="Cambria Math" panose="02040503050406030204" pitchFamily="18" charset="0"/>
                                                  </a:rPr>
                                                </m:ctrlPr>
                                              </m:sSubPr>
                                              <m:e>
                                                <m:r>
                                                  <a:rPr lang="en-US" sz="1200" b="0" i="1" smtClean="0">
                                                    <a:latin typeface="Cambria Math"/>
                                                  </a:rPr>
                                                  <m:t>𝐶</m:t>
                                                </m:r>
                                              </m:e>
                                              <m:sub>
                                                <m:r>
                                                  <a:rPr lang="en-US" sz="1200" b="0" i="1" smtClean="0">
                                                    <a:latin typeface="Cambria Math"/>
                                                  </a:rPr>
                                                  <m:t>𝑛𝑡</m:t>
                                                </m:r>
                                              </m:sub>
                                            </m:sSub>
                                            <m:r>
                                              <a:rPr lang="en-US" sz="1200" b="0" i="1" smtClean="0">
                                                <a:latin typeface="Cambria Math"/>
                                              </a:rPr>
                                              <m:t>)</m:t>
                                            </m:r>
                                          </m:num>
                                          <m:den>
                                            <m:sSup>
                                              <m:sSupPr>
                                                <m:ctrlPr>
                                                  <a:rPr lang="en-US" sz="1200" i="1" smtClean="0">
                                                    <a:latin typeface="Cambria Math" panose="02040503050406030204" pitchFamily="18" charset="0"/>
                                                  </a:rPr>
                                                </m:ctrlPr>
                                              </m:sSupPr>
                                              <m:e>
                                                <m:r>
                                                  <a:rPr lang="en-US" sz="1200" b="0" i="1" smtClean="0">
                                                    <a:latin typeface="Cambria Math"/>
                                                  </a:rPr>
                                                  <m:t>(1+</m:t>
                                                </m:r>
                                                <m:r>
                                                  <a:rPr lang="en-US" sz="1200" b="0" i="1" smtClean="0">
                                                    <a:latin typeface="Cambria Math"/>
                                                  </a:rPr>
                                                  <m:t>𝑟</m:t>
                                                </m:r>
                                                <m:r>
                                                  <a:rPr lang="en-US" sz="1200" b="0" i="1" smtClean="0">
                                                    <a:latin typeface="Cambria Math"/>
                                                  </a:rPr>
                                                  <m:t>)</m:t>
                                                </m:r>
                                              </m:e>
                                              <m:sup>
                                                <m:r>
                                                  <a:rPr lang="en-US" sz="1200" b="0" i="1" smtClean="0">
                                                    <a:latin typeface="Cambria Math"/>
                                                  </a:rPr>
                                                  <m:t>𝑡</m:t>
                                                </m:r>
                                              </m:sup>
                                            </m:sSup>
                                          </m:den>
                                        </m:f>
                                      </m:e>
                                    </m:nary>
                                  </m:e>
                                </m:nary>
                              </m:oMath>
                            </m:oMathPara>
                          </a14:m>
                          <a:endParaRPr lang="en-US" dirty="0"/>
                        </a:p>
                      </a:txBody>
                      <a:tcPr/>
                    </a:tc>
                    <a:extLst>
                      <a:ext uri="{0D108BD9-81ED-4DB2-BD59-A6C34878D82A}">
                        <a16:rowId xmlns:a16="http://schemas.microsoft.com/office/drawing/2014/main" val="10003"/>
                      </a:ext>
                    </a:extLst>
                  </a:tr>
                  <a:tr h="377388">
                    <a:tc>
                      <a:txBody>
                        <a:bodyPr/>
                        <a:lstStyle/>
                        <a:p>
                          <a:r>
                            <a:rPr lang="en-US" dirty="0"/>
                            <a:t>Implications</a:t>
                          </a:r>
                        </a:p>
                      </a:txBody>
                      <a:tcPr/>
                    </a:tc>
                    <a:tc>
                      <a:txBody>
                        <a:bodyPr/>
                        <a:lstStyle/>
                        <a:p>
                          <a:r>
                            <a:rPr lang="en-US" sz="1200" dirty="0"/>
                            <a:t>Usually short term</a:t>
                          </a:r>
                        </a:p>
                      </a:txBody>
                      <a:tcPr/>
                    </a:tc>
                    <a:tc>
                      <a:txBody>
                        <a:bodyPr/>
                        <a:lstStyle/>
                        <a:p>
                          <a:r>
                            <a:rPr lang="en-US" sz="1200" dirty="0"/>
                            <a:t>Usually short term</a:t>
                          </a:r>
                        </a:p>
                      </a:txBody>
                      <a:tcPr/>
                    </a:tc>
                    <a:tc>
                      <a:txBody>
                        <a:bodyPr/>
                        <a:lstStyle/>
                        <a:p>
                          <a:r>
                            <a:rPr lang="en-US" sz="1200" dirty="0"/>
                            <a:t>Long</a:t>
                          </a:r>
                          <a:r>
                            <a:rPr lang="en-US" sz="1200" baseline="0" dirty="0"/>
                            <a:t> term</a:t>
                          </a:r>
                          <a:endParaRPr lang="en-US" sz="1200" dirty="0"/>
                        </a:p>
                      </a:txBody>
                      <a:tcPr/>
                    </a:tc>
                    <a:tc>
                      <a:txBody>
                        <a:bodyPr/>
                        <a:lstStyle/>
                        <a:p>
                          <a:r>
                            <a:rPr lang="en-US" sz="1200" dirty="0"/>
                            <a:t>Long term</a:t>
                          </a:r>
                        </a:p>
                      </a:txBody>
                      <a:tcPr/>
                    </a:tc>
                    <a:tc>
                      <a:txBody>
                        <a:bodyPr/>
                        <a:lstStyle/>
                        <a:p>
                          <a:r>
                            <a:rPr lang="en-US" sz="1200" dirty="0"/>
                            <a:t>Long term</a:t>
                          </a:r>
                        </a:p>
                      </a:txBody>
                      <a:tcPr/>
                    </a:tc>
                    <a:extLst>
                      <a:ext uri="{0D108BD9-81ED-4DB2-BD59-A6C34878D82A}">
                        <a16:rowId xmlns:a16="http://schemas.microsoft.com/office/drawing/2014/main" val="10004"/>
                      </a:ext>
                    </a:extLst>
                  </a:tr>
                </a:tbl>
              </a:graphicData>
            </a:graphic>
          </p:graphicFrame>
        </mc:Choice>
        <mc:Fallback xmlns="">
          <p:graphicFrame>
            <p:nvGraphicFramePr>
              <p:cNvPr id="5" name="Content Placeholder 4"/>
              <p:cNvGraphicFramePr>
                <a:graphicFrameLocks noGrp="1"/>
              </p:cNvGraphicFramePr>
              <p:nvPr>
                <p:ph idx="1"/>
              </p:nvPr>
            </p:nvGraphicFramePr>
            <p:xfrm>
              <a:off x="228599" y="1499330"/>
              <a:ext cx="8566149" cy="4465039"/>
            </p:xfrm>
            <a:graphic>
              <a:graphicData uri="http://schemas.openxmlformats.org/drawingml/2006/table">
                <a:tbl>
                  <a:tblPr firstRow="1" bandRow="1">
                    <a:tableStyleId>{5C22544A-7EE6-4342-B048-85BDC9FD1C3A}</a:tableStyleId>
                  </a:tblPr>
                  <a:tblGrid>
                    <a:gridCol w="1466482">
                      <a:extLst>
                        <a:ext uri="{9D8B030D-6E8A-4147-A177-3AD203B41FA5}">
                          <a16:colId xmlns:a16="http://schemas.microsoft.com/office/drawing/2014/main" val="20000"/>
                        </a:ext>
                      </a:extLst>
                    </a:gridCol>
                    <a:gridCol w="1281151">
                      <a:extLst>
                        <a:ext uri="{9D8B030D-6E8A-4147-A177-3AD203B41FA5}">
                          <a16:colId xmlns:a16="http://schemas.microsoft.com/office/drawing/2014/main" val="20001"/>
                        </a:ext>
                      </a:extLst>
                    </a:gridCol>
                    <a:gridCol w="1396444">
                      <a:extLst>
                        <a:ext uri="{9D8B030D-6E8A-4147-A177-3AD203B41FA5}">
                          <a16:colId xmlns:a16="http://schemas.microsoft.com/office/drawing/2014/main" val="20002"/>
                        </a:ext>
                      </a:extLst>
                    </a:gridCol>
                    <a:gridCol w="1474024">
                      <a:extLst>
                        <a:ext uri="{9D8B030D-6E8A-4147-A177-3AD203B41FA5}">
                          <a16:colId xmlns:a16="http://schemas.microsoft.com/office/drawing/2014/main" val="20003"/>
                        </a:ext>
                      </a:extLst>
                    </a:gridCol>
                    <a:gridCol w="1474024">
                      <a:extLst>
                        <a:ext uri="{9D8B030D-6E8A-4147-A177-3AD203B41FA5}">
                          <a16:colId xmlns:a16="http://schemas.microsoft.com/office/drawing/2014/main" val="20004"/>
                        </a:ext>
                      </a:extLst>
                    </a:gridCol>
                    <a:gridCol w="1474024">
                      <a:extLst>
                        <a:ext uri="{9D8B030D-6E8A-4147-A177-3AD203B41FA5}">
                          <a16:colId xmlns:a16="http://schemas.microsoft.com/office/drawing/2014/main" val="20005"/>
                        </a:ext>
                      </a:extLst>
                    </a:gridCol>
                  </a:tblGrid>
                  <a:tr h="1188720">
                    <a:tc>
                      <a:txBody>
                        <a:bodyPr/>
                        <a:lstStyle/>
                        <a:p>
                          <a:endParaRPr lang="en-US" dirty="0"/>
                        </a:p>
                      </a:txBody>
                      <a:tcPr anchor="ctr"/>
                    </a:tc>
                    <a:tc>
                      <a:txBody>
                        <a:bodyPr/>
                        <a:lstStyle/>
                        <a:p>
                          <a:pPr algn="ctr"/>
                          <a:r>
                            <a:rPr lang="en-US" dirty="0"/>
                            <a:t>Return on Marginal Investment (ROMI)</a:t>
                          </a:r>
                        </a:p>
                      </a:txBody>
                      <a:tcPr anchor="ctr"/>
                    </a:tc>
                    <a:tc>
                      <a:txBody>
                        <a:bodyPr/>
                        <a:lstStyle/>
                        <a:p>
                          <a:pPr algn="ctr"/>
                          <a:r>
                            <a:rPr lang="en-US" dirty="0"/>
                            <a:t>Elasticity</a:t>
                          </a:r>
                        </a:p>
                      </a:txBody>
                      <a:tcPr anchor="ctr"/>
                    </a:tc>
                    <a:tc>
                      <a:txBody>
                        <a:bodyPr/>
                        <a:lstStyle/>
                        <a:p>
                          <a:pPr algn="ctr"/>
                          <a:r>
                            <a:rPr lang="en-US" dirty="0"/>
                            <a:t>Net Present Value (NPV)</a:t>
                          </a:r>
                        </a:p>
                      </a:txBody>
                      <a:tcPr anchor="ctr"/>
                    </a:tc>
                    <a:tc>
                      <a:txBody>
                        <a:bodyPr/>
                        <a:lstStyle/>
                        <a:p>
                          <a:pPr algn="ctr"/>
                          <a:r>
                            <a:rPr lang="en-US" dirty="0"/>
                            <a:t>Customer</a:t>
                          </a:r>
                          <a:r>
                            <a:rPr lang="en-US" baseline="0" dirty="0"/>
                            <a:t> Lifetime Value (CLV)</a:t>
                          </a:r>
                          <a:endParaRPr lang="en-US" dirty="0"/>
                        </a:p>
                      </a:txBody>
                      <a:tcPr anchor="ctr"/>
                    </a:tc>
                    <a:tc>
                      <a:txBody>
                        <a:bodyPr/>
                        <a:lstStyle/>
                        <a:p>
                          <a:pPr algn="ctr"/>
                          <a:r>
                            <a:rPr lang="en-US" dirty="0"/>
                            <a:t>Customer Equity (CE)</a:t>
                          </a:r>
                        </a:p>
                      </a:txBody>
                      <a:tcPr anchor="ctr"/>
                    </a:tc>
                    <a:extLst>
                      <a:ext uri="{0D108BD9-81ED-4DB2-BD59-A6C34878D82A}">
                        <a16:rowId xmlns:a16="http://schemas.microsoft.com/office/drawing/2014/main" val="10000"/>
                      </a:ext>
                    </a:extLst>
                  </a:tr>
                  <a:tr h="1737360">
                    <a:tc>
                      <a:txBody>
                        <a:bodyPr/>
                        <a:lstStyle/>
                        <a:p>
                          <a:r>
                            <a:rPr lang="en-US" dirty="0"/>
                            <a:t>Definition</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Incremental revenue as a ratio of incremental marketing spending. ($/$)</a:t>
                          </a:r>
                        </a:p>
                        <a:p>
                          <a:endParaRPr lang="en-US"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Percentage change in revenue as a ratio of percentage increase in marketing spending. (%/%)</a:t>
                          </a:r>
                        </a:p>
                        <a:p>
                          <a:endParaRPr lang="en-US"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The difference between the present value of all the future revenue and expenses related to a current marketing decision.</a:t>
                          </a:r>
                        </a:p>
                        <a:p>
                          <a:endParaRPr lang="en-US"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Present value of the difference between the revenue from and the cost of a customer through the entire future relationship with the firm.</a:t>
                          </a:r>
                        </a:p>
                        <a:p>
                          <a:endParaRPr lang="en-US"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rPr>
                            <a:t>Total combined lifetime values of all of a company's customers. </a:t>
                          </a:r>
                        </a:p>
                        <a:p>
                          <a:endParaRPr lang="en-US" sz="1200" dirty="0"/>
                        </a:p>
                      </a:txBody>
                      <a:tcPr/>
                    </a:tc>
                    <a:extLst>
                      <a:ext uri="{0D108BD9-81ED-4DB2-BD59-A6C34878D82A}">
                        <a16:rowId xmlns:a16="http://schemas.microsoft.com/office/drawing/2014/main" val="10001"/>
                      </a:ext>
                    </a:extLst>
                  </a:tr>
                  <a:tr h="465273">
                    <a:tc>
                      <a:txBody>
                        <a:bodyPr/>
                        <a:lstStyle/>
                        <a:p>
                          <a:r>
                            <a:rPr lang="en-US" dirty="0"/>
                            <a:t>Type</a:t>
                          </a:r>
                        </a:p>
                      </a:txBody>
                      <a:tcPr/>
                    </a:tc>
                    <a:tc>
                      <a:txBody>
                        <a:bodyPr/>
                        <a:lstStyle/>
                        <a:p>
                          <a:r>
                            <a:rPr lang="en-US" sz="1200" dirty="0"/>
                            <a:t>Current or forward looking</a:t>
                          </a:r>
                        </a:p>
                      </a:txBody>
                      <a:tcPr/>
                    </a:tc>
                    <a:tc>
                      <a:txBody>
                        <a:bodyPr/>
                        <a:lstStyle/>
                        <a:p>
                          <a:r>
                            <a:rPr lang="en-US" sz="1200" dirty="0"/>
                            <a:t>Current or forward looking</a:t>
                          </a:r>
                        </a:p>
                      </a:txBody>
                      <a:tcPr/>
                    </a:tc>
                    <a:tc>
                      <a:txBody>
                        <a:bodyPr/>
                        <a:lstStyle/>
                        <a:p>
                          <a:r>
                            <a:rPr lang="en-US" sz="1200" dirty="0"/>
                            <a:t>Discounted</a:t>
                          </a:r>
                          <a:r>
                            <a:rPr lang="en-US" sz="1200" baseline="0" dirty="0"/>
                            <a:t> Cash Flow</a:t>
                          </a:r>
                          <a:endParaRPr lang="en-US" sz="1200" dirty="0"/>
                        </a:p>
                      </a:txBody>
                      <a:tcPr/>
                    </a:tc>
                    <a:tc>
                      <a:txBody>
                        <a:bodyPr/>
                        <a:lstStyle/>
                        <a:p>
                          <a:r>
                            <a:rPr lang="en-US" sz="1200" dirty="0"/>
                            <a:t>Discounted Cash Flow</a:t>
                          </a:r>
                        </a:p>
                      </a:txBody>
                      <a:tcPr/>
                    </a:tc>
                    <a:tc>
                      <a:txBody>
                        <a:bodyPr/>
                        <a:lstStyle/>
                        <a:p>
                          <a:r>
                            <a:rPr lang="en-US" sz="1200" dirty="0"/>
                            <a:t>Discounted Cash Flow</a:t>
                          </a:r>
                        </a:p>
                      </a:txBody>
                      <a:tcPr/>
                    </a:tc>
                    <a:extLst>
                      <a:ext uri="{0D108BD9-81ED-4DB2-BD59-A6C34878D82A}">
                        <a16:rowId xmlns:a16="http://schemas.microsoft.com/office/drawing/2014/main" val="10002"/>
                      </a:ext>
                    </a:extLst>
                  </a:tr>
                  <a:tr h="616486">
                    <a:tc>
                      <a:txBody>
                        <a:bodyPr/>
                        <a:lstStyle/>
                        <a:p>
                          <a:r>
                            <a:rPr lang="en-US" dirty="0"/>
                            <a:t>Formula</a:t>
                          </a:r>
                        </a:p>
                      </a:txBody>
                      <a:tcPr/>
                    </a:tc>
                    <a:tc>
                      <a:txBody>
                        <a:bodyPr/>
                        <a:lstStyle/>
                        <a:p>
                          <a:endParaRPr lang="en-US"/>
                        </a:p>
                      </a:txBody>
                      <a:tcPr>
                        <a:blipFill>
                          <a:blip r:embed="rId3"/>
                          <a:stretch>
                            <a:fillRect l="-114851" t="-551020" r="-456436" b="-142857"/>
                          </a:stretch>
                        </a:blipFill>
                      </a:tcPr>
                    </a:tc>
                    <a:tc>
                      <a:txBody>
                        <a:bodyPr/>
                        <a:lstStyle/>
                        <a:p>
                          <a:endParaRPr lang="en-US"/>
                        </a:p>
                      </a:txBody>
                      <a:tcPr>
                        <a:blipFill>
                          <a:blip r:embed="rId3"/>
                          <a:stretch>
                            <a:fillRect l="-197273" t="-551020" r="-319091" b="-142857"/>
                          </a:stretch>
                        </a:blipFill>
                      </a:tcPr>
                    </a:tc>
                    <a:tc>
                      <a:txBody>
                        <a:bodyPr/>
                        <a:lstStyle/>
                        <a:p>
                          <a:endParaRPr lang="en-US"/>
                        </a:p>
                      </a:txBody>
                      <a:tcPr>
                        <a:blipFill>
                          <a:blip r:embed="rId3"/>
                          <a:stretch>
                            <a:fillRect l="-281897" t="-551020" r="-202586" b="-142857"/>
                          </a:stretch>
                        </a:blipFill>
                      </a:tcPr>
                    </a:tc>
                    <a:tc>
                      <a:txBody>
                        <a:bodyPr/>
                        <a:lstStyle/>
                        <a:p>
                          <a:endParaRPr lang="en-US"/>
                        </a:p>
                      </a:txBody>
                      <a:tcPr>
                        <a:blipFill>
                          <a:blip r:embed="rId3"/>
                          <a:stretch>
                            <a:fillRect l="-378632" t="-551020" r="-100855" b="-142857"/>
                          </a:stretch>
                        </a:blipFill>
                      </a:tcPr>
                    </a:tc>
                    <a:tc>
                      <a:txBody>
                        <a:bodyPr/>
                        <a:lstStyle/>
                        <a:p>
                          <a:endParaRPr lang="en-US"/>
                        </a:p>
                      </a:txBody>
                      <a:tcPr>
                        <a:blipFill>
                          <a:blip r:embed="rId3"/>
                          <a:stretch>
                            <a:fillRect l="-482759" t="-551020" r="-1724" b="-142857"/>
                          </a:stretch>
                        </a:blipFill>
                      </a:tcPr>
                    </a:tc>
                    <a:extLst>
                      <a:ext uri="{0D108BD9-81ED-4DB2-BD59-A6C34878D82A}">
                        <a16:rowId xmlns:a16="http://schemas.microsoft.com/office/drawing/2014/main" val="10003"/>
                      </a:ext>
                    </a:extLst>
                  </a:tr>
                  <a:tr h="457200">
                    <a:tc>
                      <a:txBody>
                        <a:bodyPr/>
                        <a:lstStyle/>
                        <a:p>
                          <a:r>
                            <a:rPr lang="en-US" dirty="0"/>
                            <a:t>Implications</a:t>
                          </a:r>
                        </a:p>
                      </a:txBody>
                      <a:tcPr/>
                    </a:tc>
                    <a:tc>
                      <a:txBody>
                        <a:bodyPr/>
                        <a:lstStyle/>
                        <a:p>
                          <a:r>
                            <a:rPr lang="en-US" sz="1200" dirty="0"/>
                            <a:t>Usually short term</a:t>
                          </a:r>
                        </a:p>
                      </a:txBody>
                      <a:tcPr/>
                    </a:tc>
                    <a:tc>
                      <a:txBody>
                        <a:bodyPr/>
                        <a:lstStyle/>
                        <a:p>
                          <a:r>
                            <a:rPr lang="en-US" sz="1200" dirty="0"/>
                            <a:t>Usually short term</a:t>
                          </a:r>
                        </a:p>
                      </a:txBody>
                      <a:tcPr/>
                    </a:tc>
                    <a:tc>
                      <a:txBody>
                        <a:bodyPr/>
                        <a:lstStyle/>
                        <a:p>
                          <a:r>
                            <a:rPr lang="en-US" sz="1200" dirty="0"/>
                            <a:t>Long</a:t>
                          </a:r>
                          <a:r>
                            <a:rPr lang="en-US" sz="1200" baseline="0" dirty="0"/>
                            <a:t> term</a:t>
                          </a:r>
                          <a:endParaRPr lang="en-US" sz="1200" dirty="0"/>
                        </a:p>
                      </a:txBody>
                      <a:tcPr/>
                    </a:tc>
                    <a:tc>
                      <a:txBody>
                        <a:bodyPr/>
                        <a:lstStyle/>
                        <a:p>
                          <a:r>
                            <a:rPr lang="en-US" sz="1200" dirty="0"/>
                            <a:t>Long term</a:t>
                          </a:r>
                        </a:p>
                      </a:txBody>
                      <a:tcPr/>
                    </a:tc>
                    <a:tc>
                      <a:txBody>
                        <a:bodyPr/>
                        <a:lstStyle/>
                        <a:p>
                          <a:r>
                            <a:rPr lang="en-US" sz="1200" dirty="0"/>
                            <a:t>Long term</a:t>
                          </a:r>
                        </a:p>
                      </a:txBody>
                      <a:tcPr/>
                    </a:tc>
                    <a:extLst>
                      <a:ext uri="{0D108BD9-81ED-4DB2-BD59-A6C34878D82A}">
                        <a16:rowId xmlns:a16="http://schemas.microsoft.com/office/drawing/2014/main" val="10004"/>
                      </a:ext>
                    </a:extLst>
                  </a:tr>
                </a:tbl>
              </a:graphicData>
            </a:graphic>
          </p:graphicFrame>
        </mc:Fallback>
      </mc:AlternateContent>
      <p:sp>
        <p:nvSpPr>
          <p:cNvPr id="3" name="Title 2"/>
          <p:cNvSpPr>
            <a:spLocks noGrp="1"/>
          </p:cNvSpPr>
          <p:nvPr>
            <p:ph type="title"/>
          </p:nvPr>
        </p:nvSpPr>
        <p:spPr/>
        <p:txBody>
          <a:bodyPr/>
          <a:lstStyle/>
          <a:p>
            <a:r>
              <a:rPr lang="en-US" dirty="0"/>
              <a:t>Hard Metrics</a:t>
            </a:r>
          </a:p>
        </p:txBody>
      </p:sp>
      <p:sp>
        <p:nvSpPr>
          <p:cNvPr id="4" name="Footer Placeholder 3"/>
          <p:cNvSpPr>
            <a:spLocks noGrp="1"/>
          </p:cNvSpPr>
          <p:nvPr>
            <p:ph type="ftr" sz="quarter" idx="3"/>
          </p:nvPr>
        </p:nvSpPr>
        <p:spPr>
          <a:xfrm>
            <a:off x="0" y="6597650"/>
            <a:ext cx="4943475" cy="260350"/>
          </a:xfrm>
          <a:prstGeom prst="rect">
            <a:avLst/>
          </a:prstGeom>
        </p:spPr>
        <p:txBody>
          <a:bodyPr/>
          <a:lstStyle/>
          <a:p>
            <a:r>
              <a:rPr lang="en-US"/>
              <a:t>© Ceren Kolsarici</a:t>
            </a:r>
          </a:p>
        </p:txBody>
      </p:sp>
      <p:sp>
        <p:nvSpPr>
          <p:cNvPr id="8" name="TextBox 7"/>
          <p:cNvSpPr txBox="1"/>
          <p:nvPr/>
        </p:nvSpPr>
        <p:spPr>
          <a:xfrm>
            <a:off x="228599" y="6065566"/>
            <a:ext cx="5296643" cy="430887"/>
          </a:xfrm>
          <a:prstGeom prst="rect">
            <a:avLst/>
          </a:prstGeom>
          <a:noFill/>
        </p:spPr>
        <p:txBody>
          <a:bodyPr wrap="none" rtlCol="0">
            <a:spAutoFit/>
          </a:bodyPr>
          <a:lstStyle/>
          <a:p>
            <a:r>
              <a:rPr lang="en-US" sz="1100" dirty="0"/>
              <a:t>t: time, S: sales($), A: ad spending ($), r: discount rate, </a:t>
            </a:r>
          </a:p>
          <a:p>
            <a:r>
              <a:rPr lang="en-US" sz="1100" dirty="0"/>
              <a:t>R: revenue from a customer, C: cost of serving a customer, n: customer, p: retention rate </a:t>
            </a:r>
          </a:p>
        </p:txBody>
      </p:sp>
      <p:sp>
        <p:nvSpPr>
          <p:cNvPr id="2" name="TextBox 1"/>
          <p:cNvSpPr txBox="1"/>
          <p:nvPr/>
        </p:nvSpPr>
        <p:spPr>
          <a:xfrm>
            <a:off x="228599" y="914400"/>
            <a:ext cx="5609421" cy="461665"/>
          </a:xfrm>
          <a:prstGeom prst="rect">
            <a:avLst/>
          </a:prstGeom>
          <a:noFill/>
        </p:spPr>
        <p:txBody>
          <a:bodyPr wrap="none" rtlCol="0">
            <a:spAutoFit/>
          </a:bodyPr>
          <a:lstStyle/>
          <a:p>
            <a:r>
              <a:rPr lang="en-US" sz="2400" dirty="0"/>
              <a:t>There are many, but below are my top five. </a:t>
            </a:r>
          </a:p>
        </p:txBody>
      </p:sp>
      <p:sp>
        <p:nvSpPr>
          <p:cNvPr id="6" name="Oval 5">
            <a:extLst>
              <a:ext uri="{FF2B5EF4-FFF2-40B4-BE49-F238E27FC236}">
                <a16:creationId xmlns:a16="http://schemas.microsoft.com/office/drawing/2014/main" id="{46901673-CFF0-E4D2-C303-18741D0EC145}"/>
              </a:ext>
            </a:extLst>
          </p:cNvPr>
          <p:cNvSpPr/>
          <p:nvPr/>
        </p:nvSpPr>
        <p:spPr>
          <a:xfrm>
            <a:off x="1524000" y="1376065"/>
            <a:ext cx="1600200" cy="1367135"/>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4975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9250" y="772003"/>
            <a:ext cx="8445500" cy="2199796"/>
          </a:xfrm>
        </p:spPr>
        <p:txBody>
          <a:bodyPr>
            <a:normAutofit lnSpcReduction="10000"/>
          </a:bodyPr>
          <a:lstStyle/>
          <a:p>
            <a:r>
              <a:rPr lang="en-US" sz="2200" dirty="0"/>
              <a:t>ROI is tailored to evaluate one-time capital projects. </a:t>
            </a:r>
          </a:p>
          <a:p>
            <a:pPr lvl="1"/>
            <a:r>
              <a:rPr lang="en-US" sz="1800" dirty="0"/>
              <a:t>Is marketing a one-time capital project? </a:t>
            </a:r>
          </a:p>
          <a:p>
            <a:r>
              <a:rPr lang="en-US" sz="2200" dirty="0"/>
              <a:t>Maximum ROI is not always maximum profit</a:t>
            </a:r>
          </a:p>
          <a:p>
            <a:pPr lvl="1"/>
            <a:r>
              <a:rPr lang="en-US" sz="1800" dirty="0"/>
              <a:t>Law of diminishing returns</a:t>
            </a:r>
          </a:p>
          <a:p>
            <a:r>
              <a:rPr lang="en-US" sz="2200" dirty="0"/>
              <a:t>Does the highest ROI correspond to the best spending level?</a:t>
            </a:r>
          </a:p>
          <a:p>
            <a:pPr lvl="1"/>
            <a:r>
              <a:rPr lang="en-US" sz="1800" dirty="0"/>
              <a:t>Should you stop spending when ROI drops even if you’re making bigger profits? </a:t>
            </a:r>
          </a:p>
          <a:p>
            <a:pPr marL="457200" lvl="1" indent="0">
              <a:buNone/>
            </a:pPr>
            <a:endParaRPr lang="en-US" dirty="0"/>
          </a:p>
          <a:p>
            <a:endParaRPr lang="en-US" dirty="0"/>
          </a:p>
          <a:p>
            <a:endParaRPr lang="en-US" dirty="0"/>
          </a:p>
        </p:txBody>
      </p:sp>
      <p:sp>
        <p:nvSpPr>
          <p:cNvPr id="2" name="Title 1"/>
          <p:cNvSpPr>
            <a:spLocks noGrp="1"/>
          </p:cNvSpPr>
          <p:nvPr>
            <p:ph type="title"/>
          </p:nvPr>
        </p:nvSpPr>
        <p:spPr/>
        <p:txBody>
          <a:bodyPr/>
          <a:lstStyle/>
          <a:p>
            <a:r>
              <a:rPr lang="en-US" dirty="0"/>
              <a:t>Marginal (ROMI) v. Average (ROI) Returns</a:t>
            </a:r>
          </a:p>
        </p:txBody>
      </p:sp>
      <p:sp>
        <p:nvSpPr>
          <p:cNvPr id="7" name="Footer Placeholder 6"/>
          <p:cNvSpPr>
            <a:spLocks noGrp="1"/>
          </p:cNvSpPr>
          <p:nvPr>
            <p:ph type="ftr" sz="quarter" idx="3"/>
          </p:nvPr>
        </p:nvSpPr>
        <p:spPr>
          <a:xfrm>
            <a:off x="0" y="6597650"/>
            <a:ext cx="4943475" cy="260350"/>
          </a:xfrm>
          <a:prstGeom prst="rect">
            <a:avLst/>
          </a:prstGeom>
        </p:spPr>
        <p:txBody>
          <a:bodyPr/>
          <a:lstStyle/>
          <a:p>
            <a:r>
              <a:rPr lang="en-US"/>
              <a:t>© Ceren Kolsarici</a:t>
            </a:r>
            <a:endParaRPr lang="en-US" dirty="0"/>
          </a:p>
        </p:txBody>
      </p:sp>
      <p:pic>
        <p:nvPicPr>
          <p:cNvPr id="4" name="Picture 2" descr="http://ia.media-imdb.com/images/M/MV5BMTUwNjMyMzQ3M15BMl5BanBnXkFtZTcwMjcwNDMyOA@@._V1._SX640_SY946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3981" y="2971799"/>
            <a:ext cx="2062666" cy="304887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4264" y="3848134"/>
            <a:ext cx="3229211" cy="205827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TextBox 5"/>
          <p:cNvSpPr txBox="1"/>
          <p:nvPr/>
        </p:nvSpPr>
        <p:spPr>
          <a:xfrm>
            <a:off x="12583" y="6397595"/>
            <a:ext cx="7315200" cy="200055"/>
          </a:xfrm>
          <a:prstGeom prst="rect">
            <a:avLst/>
          </a:prstGeom>
          <a:noFill/>
        </p:spPr>
        <p:txBody>
          <a:bodyPr wrap="square" rtlCol="0">
            <a:spAutoFit/>
          </a:bodyPr>
          <a:lstStyle/>
          <a:p>
            <a:r>
              <a:rPr lang="en-US" sz="700" dirty="0"/>
              <a:t>Uphill or Downhill? Locating the Firm on a Profit Function, </a:t>
            </a:r>
            <a:r>
              <a:rPr lang="en-US" sz="700" dirty="0" err="1"/>
              <a:t>Murali</a:t>
            </a:r>
            <a:r>
              <a:rPr lang="en-US" sz="700" dirty="0"/>
              <a:t> K. </a:t>
            </a:r>
            <a:r>
              <a:rPr lang="en-US" sz="700" dirty="0" err="1"/>
              <a:t>Mantrala</a:t>
            </a:r>
            <a:r>
              <a:rPr lang="en-US" sz="700" dirty="0"/>
              <a:t>, Prasad A. </a:t>
            </a:r>
            <a:r>
              <a:rPr lang="en-US" sz="700" dirty="0" err="1"/>
              <a:t>Naik</a:t>
            </a:r>
            <a:r>
              <a:rPr lang="en-US" sz="700" dirty="0"/>
              <a:t>, </a:t>
            </a:r>
            <a:r>
              <a:rPr lang="en-US" sz="700" dirty="0" err="1"/>
              <a:t>Shrihari</a:t>
            </a:r>
            <a:r>
              <a:rPr lang="en-US" sz="700" dirty="0"/>
              <a:t> Sridhar and Esther Thorson, </a:t>
            </a:r>
            <a:r>
              <a:rPr lang="en-US" sz="700" i="1" dirty="0"/>
              <a:t>Journal of Marketing</a:t>
            </a:r>
            <a:r>
              <a:rPr lang="en-US" sz="700" dirty="0"/>
              <a:t> , Vol. 71, No. 2 (Apr., 2007), pp. 26-44</a:t>
            </a:r>
          </a:p>
        </p:txBody>
      </p:sp>
      <p:sp>
        <p:nvSpPr>
          <p:cNvPr id="8" name="TextBox 7">
            <a:extLst>
              <a:ext uri="{FF2B5EF4-FFF2-40B4-BE49-F238E27FC236}">
                <a16:creationId xmlns:a16="http://schemas.microsoft.com/office/drawing/2014/main" id="{2677EC25-3492-4FB1-F0E6-49995FCBECC4}"/>
              </a:ext>
            </a:extLst>
          </p:cNvPr>
          <p:cNvSpPr txBox="1"/>
          <p:nvPr/>
        </p:nvSpPr>
        <p:spPr>
          <a:xfrm>
            <a:off x="1442801" y="3153536"/>
            <a:ext cx="3772136" cy="600164"/>
          </a:xfrm>
          <a:prstGeom prst="rect">
            <a:avLst/>
          </a:prstGeom>
          <a:noFill/>
          <a:ln>
            <a:solidFill>
              <a:srgbClr val="FF0000"/>
            </a:solidFill>
          </a:ln>
        </p:spPr>
        <p:txBody>
          <a:bodyPr wrap="square" rtlCol="0">
            <a:spAutoFit/>
          </a:bodyPr>
          <a:lstStyle/>
          <a:p>
            <a:pPr algn="ctr"/>
            <a:r>
              <a:rPr lang="en-US" sz="1100" b="1" dirty="0">
                <a:solidFill>
                  <a:srgbClr val="FF0000"/>
                </a:solidFill>
              </a:rPr>
              <a:t>ROMI</a:t>
            </a:r>
          </a:p>
          <a:p>
            <a:pPr algn="ctr"/>
            <a:r>
              <a:rPr lang="en-US" sz="1100" dirty="0"/>
              <a:t>The point where you stop depends on the return of the last incremental $ spent, not the overall ROI</a:t>
            </a:r>
          </a:p>
        </p:txBody>
      </p:sp>
    </p:spTree>
    <p:extLst>
      <p:ext uri="{BB962C8B-B14F-4D97-AF65-F5344CB8AC3E}">
        <p14:creationId xmlns:p14="http://schemas.microsoft.com/office/powerpoint/2010/main" val="695602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QSB Theme -Final- July 201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27919</TotalTime>
  <Words>3221</Words>
  <Application>Microsoft Macintosh PowerPoint</Application>
  <PresentationFormat>On-screen Show (4:3)</PresentationFormat>
  <Paragraphs>360</Paragraphs>
  <Slides>40</Slides>
  <Notes>28</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50" baseType="lpstr">
      <vt:lpstr>-apple-system</vt:lpstr>
      <vt:lpstr>Arial</vt:lpstr>
      <vt:lpstr>Calibri</vt:lpstr>
      <vt:lpstr>Cambria Math</vt:lpstr>
      <vt:lpstr>Georgia</vt:lpstr>
      <vt:lpstr>Helvetica</vt:lpstr>
      <vt:lpstr>Times New Roman</vt:lpstr>
      <vt:lpstr>Wingdings</vt:lpstr>
      <vt:lpstr>QSB Theme -Final- July 2011</vt:lpstr>
      <vt:lpstr>Equation</vt:lpstr>
      <vt:lpstr>MARKETING MEASUREMENT AND RESOURCE ALLOCATION</vt:lpstr>
      <vt:lpstr>MARKETING METRICS</vt:lpstr>
      <vt:lpstr>Performance Measurement Comes First </vt:lpstr>
      <vt:lpstr>PowerPoint Presentation</vt:lpstr>
      <vt:lpstr>PowerPoint Presentation</vt:lpstr>
      <vt:lpstr>Challenge: Which Metric(s) to Use? When?</vt:lpstr>
      <vt:lpstr>Not All Metrics Are Created Equal</vt:lpstr>
      <vt:lpstr>Hard Metrics</vt:lpstr>
      <vt:lpstr>Marginal (ROMI) v. Average (ROI) Returns</vt:lpstr>
      <vt:lpstr>YOU CAN’T IMPROVE WHAT YOU CAN’T MEASURE</vt:lpstr>
      <vt:lpstr>MUSIC, MOVIES, SPORTS, TIKTOK REELS… IT’S ALL THE SAME-BUT-SLIGHTLY-DIFFERENT</vt:lpstr>
      <vt:lpstr>Questions A &amp; AI Help You Answer in Marketing</vt:lpstr>
      <vt:lpstr>Methodological Approaches for Measurement</vt:lpstr>
      <vt:lpstr>Do you Stop Advertising in a Crisis1: P&amp;G vs Coca-Cola </vt:lpstr>
      <vt:lpstr>Barriers Against Proper Use of A &amp; AI </vt:lpstr>
      <vt:lpstr>WHAT IS “GOOD” CAMPAIGN MEASUREMENT?</vt:lpstr>
      <vt:lpstr>True Attribution Need Both Brand Tracking and MTA</vt:lpstr>
      <vt:lpstr>CTR: Among the Most Misleading Metrics for Digital Budget Allocation</vt:lpstr>
      <vt:lpstr>The Goal of Campaign Measurement</vt:lpstr>
      <vt:lpstr>The Goal of Campaign Measurement</vt:lpstr>
      <vt:lpstr>Randomized Controlled Trials (RCTs)</vt:lpstr>
      <vt:lpstr>Conversion Lift Calculation</vt:lpstr>
      <vt:lpstr>Conversion Lift Calculation</vt:lpstr>
      <vt:lpstr>Observational Methods to Improve Measurement</vt:lpstr>
      <vt:lpstr>Conversion Lift: RCTs vs Observational Methods</vt:lpstr>
      <vt:lpstr>BUDGETING DECISIONS</vt:lpstr>
      <vt:lpstr>Justify Your Marketing Budget</vt:lpstr>
      <vt:lpstr>Optimization of the Marketing Budget</vt:lpstr>
      <vt:lpstr>How to Allocate the Budget: Ratio of Elasticities</vt:lpstr>
      <vt:lpstr>Refresher: Elasticity versus ROMI</vt:lpstr>
      <vt:lpstr>Marketing roi &amp; Elasticity</vt:lpstr>
      <vt:lpstr>Does Marketing-Mix Pay Off?</vt:lpstr>
      <vt:lpstr>Refresher: Marketing Mix Elasticity</vt:lpstr>
      <vt:lpstr>Refresher: Marketing Mix Elasticity</vt:lpstr>
      <vt:lpstr>Understanding the Effects of ROI is the Challenge</vt:lpstr>
      <vt:lpstr>The Goal of Analytics is to Guarantee Accuracy of the Incremental Sales Estimation</vt:lpstr>
      <vt:lpstr>Elasticity versus ROMI</vt:lpstr>
      <vt:lpstr>Average versus Marginal ROI (Elasticity)</vt:lpstr>
      <vt:lpstr>How to Calculate Elasticity of a Specific Marketing Action? </vt:lpstr>
      <vt:lpstr>How to Calculate Elasticity of a Specific Marketing Action? (continued…)</vt:lpstr>
    </vt:vector>
  </TitlesOfParts>
  <Company>Queen's School of Business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Ceren Kolsarici</dc:creator>
  <cp:lastModifiedBy>Ceren Kolsarici</cp:lastModifiedBy>
  <cp:revision>511</cp:revision>
  <cp:lastPrinted>2014-07-30T18:57:18Z</cp:lastPrinted>
  <dcterms:created xsi:type="dcterms:W3CDTF">2013-09-11T15:30:00Z</dcterms:created>
  <dcterms:modified xsi:type="dcterms:W3CDTF">2024-08-21T19:01:27Z</dcterms:modified>
</cp:coreProperties>
</file>